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4"/>
  </p:notesMasterIdLst>
  <p:sldIdLst>
    <p:sldId id="256" r:id="rId2"/>
    <p:sldId id="257" r:id="rId3"/>
    <p:sldId id="266" r:id="rId4"/>
    <p:sldId id="267" r:id="rId5"/>
    <p:sldId id="268" r:id="rId6"/>
    <p:sldId id="269" r:id="rId7"/>
    <p:sldId id="270" r:id="rId8"/>
    <p:sldId id="271" r:id="rId9"/>
    <p:sldId id="261" r:id="rId10"/>
    <p:sldId id="280" r:id="rId11"/>
    <p:sldId id="281" r:id="rId12"/>
    <p:sldId id="272" r:id="rId13"/>
    <p:sldId id="274" r:id="rId14"/>
    <p:sldId id="275" r:id="rId15"/>
    <p:sldId id="277" r:id="rId16"/>
    <p:sldId id="279" r:id="rId17"/>
    <p:sldId id="278"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 id="294" r:id="rId31"/>
    <p:sldId id="295" r:id="rId32"/>
    <p:sldId id="296" r:id="rId33"/>
    <p:sldId id="298" r:id="rId34"/>
    <p:sldId id="299" r:id="rId35"/>
    <p:sldId id="300" r:id="rId36"/>
    <p:sldId id="301" r:id="rId37"/>
    <p:sldId id="304" r:id="rId38"/>
    <p:sldId id="302" r:id="rId39"/>
    <p:sldId id="297" r:id="rId40"/>
    <p:sldId id="303" r:id="rId41"/>
    <p:sldId id="273" r:id="rId42"/>
    <p:sldId id="259" r:id="rId43"/>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預設章節" id="{221C5B60-67DA-420C-A2D3-E7E00DFA5D85}">
          <p14:sldIdLst>
            <p14:sldId id="256"/>
            <p14:sldId id="257"/>
            <p14:sldId id="266"/>
            <p14:sldId id="267"/>
            <p14:sldId id="268"/>
            <p14:sldId id="269"/>
            <p14:sldId id="270"/>
            <p14:sldId id="271"/>
            <p14:sldId id="261"/>
            <p14:sldId id="280"/>
            <p14:sldId id="281"/>
            <p14:sldId id="272"/>
            <p14:sldId id="274"/>
            <p14:sldId id="275"/>
            <p14:sldId id="277"/>
            <p14:sldId id="279"/>
            <p14:sldId id="278"/>
            <p14:sldId id="282"/>
            <p14:sldId id="283"/>
            <p14:sldId id="284"/>
            <p14:sldId id="285"/>
            <p14:sldId id="286"/>
            <p14:sldId id="287"/>
            <p14:sldId id="288"/>
            <p14:sldId id="289"/>
            <p14:sldId id="290"/>
            <p14:sldId id="291"/>
            <p14:sldId id="292"/>
            <p14:sldId id="293"/>
            <p14:sldId id="294"/>
            <p14:sldId id="295"/>
            <p14:sldId id="296"/>
            <p14:sldId id="298"/>
            <p14:sldId id="299"/>
            <p14:sldId id="300"/>
            <p14:sldId id="301"/>
            <p14:sldId id="304"/>
            <p14:sldId id="302"/>
            <p14:sldId id="297"/>
            <p14:sldId id="303"/>
            <p14:sldId id="273"/>
            <p14:sldId id="2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693AC"/>
    <a:srgbClr val="76B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淺色樣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16" autoAdjust="0"/>
    <p:restoredTop sz="94660"/>
  </p:normalViewPr>
  <p:slideViewPr>
    <p:cSldViewPr snapToGrid="0">
      <p:cViewPr varScale="1">
        <p:scale>
          <a:sx n="203" d="100"/>
          <a:sy n="203" d="100"/>
        </p:scale>
        <p:origin x="840" y="134"/>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CBDCE7-B9AA-47CD-A95C-1E9293130A8D}" type="datetimeFigureOut">
              <a:rPr lang="zh-TW" altLang="en-US" smtClean="0"/>
              <a:t>2022/4/8</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DB3C90-4FA8-4283-97B4-4C3A584715D8}" type="slidenum">
              <a:rPr lang="zh-TW" altLang="en-US" smtClean="0"/>
              <a:t>‹#›</a:t>
            </a:fld>
            <a:endParaRPr lang="zh-TW" altLang="en-US"/>
          </a:p>
        </p:txBody>
      </p:sp>
    </p:spTree>
    <p:extLst>
      <p:ext uri="{BB962C8B-B14F-4D97-AF65-F5344CB8AC3E}">
        <p14:creationId xmlns:p14="http://schemas.microsoft.com/office/powerpoint/2010/main" val="581663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ABE865F-CE5F-4872-8E6A-456A0B98227C}"/>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7F132F41-C1CE-4945-B5D9-8178D07AEB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D464D4C3-13B0-4DB7-BC60-D10E24AB1B2F}"/>
              </a:ext>
            </a:extLst>
          </p:cNvPr>
          <p:cNvSpPr>
            <a:spLocks noGrp="1"/>
          </p:cNvSpPr>
          <p:nvPr>
            <p:ph type="dt" sz="half" idx="10"/>
          </p:nvPr>
        </p:nvSpPr>
        <p:spPr/>
        <p:txBody>
          <a:bodyPr/>
          <a:lstStyle/>
          <a:p>
            <a:fld id="{B31EB93F-5337-42CC-9572-3BB326A60838}" type="datetime1">
              <a:rPr lang="zh-TW" altLang="en-US" smtClean="0"/>
              <a:t>2022/4/8</a:t>
            </a:fld>
            <a:endParaRPr lang="zh-TW" altLang="en-US"/>
          </a:p>
        </p:txBody>
      </p:sp>
      <p:sp>
        <p:nvSpPr>
          <p:cNvPr id="5" name="頁尾版面配置區 4">
            <a:extLst>
              <a:ext uri="{FF2B5EF4-FFF2-40B4-BE49-F238E27FC236}">
                <a16:creationId xmlns:a16="http://schemas.microsoft.com/office/drawing/2014/main" id="{8C5B6FCE-5254-48A7-936E-0AAFA991DAF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EB10ECED-883C-4CE9-B7CA-34B7B64E8B40}"/>
              </a:ext>
            </a:extLst>
          </p:cNvPr>
          <p:cNvSpPr>
            <a:spLocks noGrp="1"/>
          </p:cNvSpPr>
          <p:nvPr>
            <p:ph type="sldNum" sz="quarter" idx="12"/>
          </p:nvPr>
        </p:nvSpPr>
        <p:spPr/>
        <p:txBody>
          <a:body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2640079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18275F-4F97-4EA6-81FE-D4E6668D1F86}"/>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20C98F6D-F790-469A-99C0-11042AAD16A4}"/>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CEAAC64-8E19-43DA-BBE4-033CA989BE81}"/>
              </a:ext>
            </a:extLst>
          </p:cNvPr>
          <p:cNvSpPr>
            <a:spLocks noGrp="1"/>
          </p:cNvSpPr>
          <p:nvPr>
            <p:ph type="dt" sz="half" idx="10"/>
          </p:nvPr>
        </p:nvSpPr>
        <p:spPr/>
        <p:txBody>
          <a:bodyPr/>
          <a:lstStyle/>
          <a:p>
            <a:fld id="{C6C10C3D-06A4-4289-A319-26F56917E1A2}" type="datetime1">
              <a:rPr lang="zh-TW" altLang="en-US" smtClean="0"/>
              <a:t>2022/4/8</a:t>
            </a:fld>
            <a:endParaRPr lang="zh-TW" altLang="en-US"/>
          </a:p>
        </p:txBody>
      </p:sp>
      <p:sp>
        <p:nvSpPr>
          <p:cNvPr id="5" name="頁尾版面配置區 4">
            <a:extLst>
              <a:ext uri="{FF2B5EF4-FFF2-40B4-BE49-F238E27FC236}">
                <a16:creationId xmlns:a16="http://schemas.microsoft.com/office/drawing/2014/main" id="{39B06653-A5E3-422D-A98D-18B60632F411}"/>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AAB32D9-B270-43B2-AC28-537F69C8C9E1}"/>
              </a:ext>
            </a:extLst>
          </p:cNvPr>
          <p:cNvSpPr>
            <a:spLocks noGrp="1"/>
          </p:cNvSpPr>
          <p:nvPr>
            <p:ph type="sldNum" sz="quarter" idx="12"/>
          </p:nvPr>
        </p:nvSpPr>
        <p:spPr/>
        <p:txBody>
          <a:body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15494436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0A989EA2-6E8E-4295-BD74-40066231B209}"/>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B8FF6A2A-C90F-4B3E-B931-8D7DE3662908}"/>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1FE270D8-8F5F-4D0B-B73B-F54DD2D9359A}"/>
              </a:ext>
            </a:extLst>
          </p:cNvPr>
          <p:cNvSpPr>
            <a:spLocks noGrp="1"/>
          </p:cNvSpPr>
          <p:nvPr>
            <p:ph type="dt" sz="half" idx="10"/>
          </p:nvPr>
        </p:nvSpPr>
        <p:spPr/>
        <p:txBody>
          <a:bodyPr/>
          <a:lstStyle/>
          <a:p>
            <a:fld id="{86A4B100-65AA-4E05-85F2-59A36FA40077}" type="datetime1">
              <a:rPr lang="zh-TW" altLang="en-US" smtClean="0"/>
              <a:t>2022/4/8</a:t>
            </a:fld>
            <a:endParaRPr lang="zh-TW" altLang="en-US"/>
          </a:p>
        </p:txBody>
      </p:sp>
      <p:sp>
        <p:nvSpPr>
          <p:cNvPr id="5" name="頁尾版面配置區 4">
            <a:extLst>
              <a:ext uri="{FF2B5EF4-FFF2-40B4-BE49-F238E27FC236}">
                <a16:creationId xmlns:a16="http://schemas.microsoft.com/office/drawing/2014/main" id="{CDA869A6-40B8-4456-92B0-A7371EEC827B}"/>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AC6D9B2-BCBC-4F96-83B7-187AB057B252}"/>
              </a:ext>
            </a:extLst>
          </p:cNvPr>
          <p:cNvSpPr>
            <a:spLocks noGrp="1"/>
          </p:cNvSpPr>
          <p:nvPr>
            <p:ph type="sldNum" sz="quarter" idx="12"/>
          </p:nvPr>
        </p:nvSpPr>
        <p:spPr/>
        <p:txBody>
          <a:body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3485541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3DEF254-9605-4DAE-B0FE-E79850CE89EF}"/>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2125D906-F9AA-4ED6-8842-F9C128B9446D}"/>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9C3965C4-AC42-44B4-A807-844682B2027A}"/>
              </a:ext>
            </a:extLst>
          </p:cNvPr>
          <p:cNvSpPr>
            <a:spLocks noGrp="1"/>
          </p:cNvSpPr>
          <p:nvPr>
            <p:ph type="dt" sz="half" idx="10"/>
          </p:nvPr>
        </p:nvSpPr>
        <p:spPr/>
        <p:txBody>
          <a:bodyPr/>
          <a:lstStyle/>
          <a:p>
            <a:fld id="{AB7B7319-2898-404A-ADA1-F1E2CF496BEF}" type="datetime1">
              <a:rPr lang="zh-TW" altLang="en-US" smtClean="0"/>
              <a:t>2022/4/8</a:t>
            </a:fld>
            <a:endParaRPr lang="zh-TW" altLang="en-US"/>
          </a:p>
        </p:txBody>
      </p:sp>
      <p:sp>
        <p:nvSpPr>
          <p:cNvPr id="5" name="頁尾版面配置區 4">
            <a:extLst>
              <a:ext uri="{FF2B5EF4-FFF2-40B4-BE49-F238E27FC236}">
                <a16:creationId xmlns:a16="http://schemas.microsoft.com/office/drawing/2014/main" id="{A4A59157-DDAB-47E9-904E-62AFE1A28363}"/>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AC5C7454-C8CC-4466-838C-3918BDC5652B}"/>
              </a:ext>
            </a:extLst>
          </p:cNvPr>
          <p:cNvSpPr>
            <a:spLocks noGrp="1"/>
          </p:cNvSpPr>
          <p:nvPr>
            <p:ph type="sldNum" sz="quarter" idx="12"/>
          </p:nvPr>
        </p:nvSpPr>
        <p:spPr/>
        <p:txBody>
          <a:body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4896354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E8E8BB5-4BE6-4A01-9ED9-85746537AE1F}"/>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433B15B5-AEE6-48C6-969E-D6B41C4D4A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4732C854-4A5D-4B97-8E67-DB3731549908}"/>
              </a:ext>
            </a:extLst>
          </p:cNvPr>
          <p:cNvSpPr>
            <a:spLocks noGrp="1"/>
          </p:cNvSpPr>
          <p:nvPr>
            <p:ph type="dt" sz="half" idx="10"/>
          </p:nvPr>
        </p:nvSpPr>
        <p:spPr/>
        <p:txBody>
          <a:bodyPr/>
          <a:lstStyle/>
          <a:p>
            <a:fld id="{5385B3EC-82C5-4947-9EBA-4F8C1552F14B}" type="datetime1">
              <a:rPr lang="zh-TW" altLang="en-US" smtClean="0"/>
              <a:t>2022/4/8</a:t>
            </a:fld>
            <a:endParaRPr lang="zh-TW" altLang="en-US"/>
          </a:p>
        </p:txBody>
      </p:sp>
      <p:sp>
        <p:nvSpPr>
          <p:cNvPr id="5" name="頁尾版面配置區 4">
            <a:extLst>
              <a:ext uri="{FF2B5EF4-FFF2-40B4-BE49-F238E27FC236}">
                <a16:creationId xmlns:a16="http://schemas.microsoft.com/office/drawing/2014/main" id="{64CEFF4F-1AA7-4371-BC06-66C9791057B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C840B0CE-448F-406D-A4BE-1621FEB2DB4D}"/>
              </a:ext>
            </a:extLst>
          </p:cNvPr>
          <p:cNvSpPr>
            <a:spLocks noGrp="1"/>
          </p:cNvSpPr>
          <p:nvPr>
            <p:ph type="sldNum" sz="quarter" idx="12"/>
          </p:nvPr>
        </p:nvSpPr>
        <p:spPr/>
        <p:txBody>
          <a:body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98357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14F355F-FC5E-46E1-906D-F98E38808FF2}"/>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F02CE7DD-78CD-4DD0-A635-EA10943D5020}"/>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4B8F308A-BBD9-4C9F-8019-4622A5BF25C4}"/>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64CAC5C4-59E6-460A-A29C-08C788071DB4}"/>
              </a:ext>
            </a:extLst>
          </p:cNvPr>
          <p:cNvSpPr>
            <a:spLocks noGrp="1"/>
          </p:cNvSpPr>
          <p:nvPr>
            <p:ph type="dt" sz="half" idx="10"/>
          </p:nvPr>
        </p:nvSpPr>
        <p:spPr/>
        <p:txBody>
          <a:bodyPr/>
          <a:lstStyle/>
          <a:p>
            <a:fld id="{8865B0CF-09BA-429B-A22D-DED3C129887D}" type="datetime1">
              <a:rPr lang="zh-TW" altLang="en-US" smtClean="0"/>
              <a:t>2022/4/8</a:t>
            </a:fld>
            <a:endParaRPr lang="zh-TW" altLang="en-US"/>
          </a:p>
        </p:txBody>
      </p:sp>
      <p:sp>
        <p:nvSpPr>
          <p:cNvPr id="6" name="頁尾版面配置區 5">
            <a:extLst>
              <a:ext uri="{FF2B5EF4-FFF2-40B4-BE49-F238E27FC236}">
                <a16:creationId xmlns:a16="http://schemas.microsoft.com/office/drawing/2014/main" id="{CCA1E667-FFD9-4818-8CA4-E9ADA4DAD488}"/>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FAE5E172-4A9E-4C77-9D74-DCDA9C0B8E67}"/>
              </a:ext>
            </a:extLst>
          </p:cNvPr>
          <p:cNvSpPr>
            <a:spLocks noGrp="1"/>
          </p:cNvSpPr>
          <p:nvPr>
            <p:ph type="sldNum" sz="quarter" idx="12"/>
          </p:nvPr>
        </p:nvSpPr>
        <p:spPr/>
        <p:txBody>
          <a:body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3142462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C089412-6A15-47F7-A8A1-8830C484BF3A}"/>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1A7F7E58-2906-460E-A802-2A42388F85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4D0DE639-E419-480B-A466-04F5D53C5C24}"/>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2A4A93F0-64D7-4480-8C81-1B8016ABB1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6694C090-62BB-43CB-B3ED-B2E65A6D9EA3}"/>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BD531C1E-AE0B-4F10-9329-1CF93CDE5451}"/>
              </a:ext>
            </a:extLst>
          </p:cNvPr>
          <p:cNvSpPr>
            <a:spLocks noGrp="1"/>
          </p:cNvSpPr>
          <p:nvPr>
            <p:ph type="dt" sz="half" idx="10"/>
          </p:nvPr>
        </p:nvSpPr>
        <p:spPr/>
        <p:txBody>
          <a:bodyPr/>
          <a:lstStyle/>
          <a:p>
            <a:fld id="{B09B24C0-B857-4D92-943F-8C9FB697C669}" type="datetime1">
              <a:rPr lang="zh-TW" altLang="en-US" smtClean="0"/>
              <a:t>2022/4/8</a:t>
            </a:fld>
            <a:endParaRPr lang="zh-TW" altLang="en-US"/>
          </a:p>
        </p:txBody>
      </p:sp>
      <p:sp>
        <p:nvSpPr>
          <p:cNvPr id="8" name="頁尾版面配置區 7">
            <a:extLst>
              <a:ext uri="{FF2B5EF4-FFF2-40B4-BE49-F238E27FC236}">
                <a16:creationId xmlns:a16="http://schemas.microsoft.com/office/drawing/2014/main" id="{6B19AC25-EAAE-4A75-BFE3-0820A78785E5}"/>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2015A1FE-AFA7-424B-8557-A64EB1EF1C1E}"/>
              </a:ext>
            </a:extLst>
          </p:cNvPr>
          <p:cNvSpPr>
            <a:spLocks noGrp="1"/>
          </p:cNvSpPr>
          <p:nvPr>
            <p:ph type="sldNum" sz="quarter" idx="12"/>
          </p:nvPr>
        </p:nvSpPr>
        <p:spPr/>
        <p:txBody>
          <a:body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20136673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8777495-71E5-444A-A41E-DC3435487BA9}"/>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51551A54-BA9B-4E7B-B83C-3FCF753B935E}"/>
              </a:ext>
            </a:extLst>
          </p:cNvPr>
          <p:cNvSpPr>
            <a:spLocks noGrp="1"/>
          </p:cNvSpPr>
          <p:nvPr>
            <p:ph type="dt" sz="half" idx="10"/>
          </p:nvPr>
        </p:nvSpPr>
        <p:spPr/>
        <p:txBody>
          <a:bodyPr/>
          <a:lstStyle/>
          <a:p>
            <a:fld id="{288C279F-098B-4879-A4A4-B1DE605DC5DB}" type="datetime1">
              <a:rPr lang="zh-TW" altLang="en-US" smtClean="0"/>
              <a:t>2022/4/8</a:t>
            </a:fld>
            <a:endParaRPr lang="zh-TW" altLang="en-US"/>
          </a:p>
        </p:txBody>
      </p:sp>
      <p:sp>
        <p:nvSpPr>
          <p:cNvPr id="4" name="頁尾版面配置區 3">
            <a:extLst>
              <a:ext uri="{FF2B5EF4-FFF2-40B4-BE49-F238E27FC236}">
                <a16:creationId xmlns:a16="http://schemas.microsoft.com/office/drawing/2014/main" id="{4BA7E77F-9809-4191-A18C-19A42715FA82}"/>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C8E7209D-5932-43D9-85F8-4CD8CD43F045}"/>
              </a:ext>
            </a:extLst>
          </p:cNvPr>
          <p:cNvSpPr>
            <a:spLocks noGrp="1"/>
          </p:cNvSpPr>
          <p:nvPr>
            <p:ph type="sldNum" sz="quarter" idx="12"/>
          </p:nvPr>
        </p:nvSpPr>
        <p:spPr/>
        <p:txBody>
          <a:body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2152332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BE96DCED-B524-49A1-A638-6B80FE6652B1}"/>
              </a:ext>
            </a:extLst>
          </p:cNvPr>
          <p:cNvSpPr>
            <a:spLocks noGrp="1"/>
          </p:cNvSpPr>
          <p:nvPr>
            <p:ph type="dt" sz="half" idx="10"/>
          </p:nvPr>
        </p:nvSpPr>
        <p:spPr/>
        <p:txBody>
          <a:bodyPr/>
          <a:lstStyle/>
          <a:p>
            <a:fld id="{35B8141C-03E4-457B-9903-8FD0F2E8665A}" type="datetime1">
              <a:rPr lang="zh-TW" altLang="en-US" smtClean="0"/>
              <a:t>2022/4/8</a:t>
            </a:fld>
            <a:endParaRPr lang="zh-TW" altLang="en-US"/>
          </a:p>
        </p:txBody>
      </p:sp>
      <p:sp>
        <p:nvSpPr>
          <p:cNvPr id="3" name="頁尾版面配置區 2">
            <a:extLst>
              <a:ext uri="{FF2B5EF4-FFF2-40B4-BE49-F238E27FC236}">
                <a16:creationId xmlns:a16="http://schemas.microsoft.com/office/drawing/2014/main" id="{0530D728-65B1-4EDA-9379-65B032064517}"/>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7B694C49-8D51-4AA4-A389-2CA5D37BC230}"/>
              </a:ext>
            </a:extLst>
          </p:cNvPr>
          <p:cNvSpPr>
            <a:spLocks noGrp="1"/>
          </p:cNvSpPr>
          <p:nvPr>
            <p:ph type="sldNum" sz="quarter" idx="12"/>
          </p:nvPr>
        </p:nvSpPr>
        <p:spPr/>
        <p:txBody>
          <a:body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16392514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93C7A3C-863C-4723-8A7B-C3B6E4625D27}"/>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51BE7508-B854-45F3-8E61-D3DDE79397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E88964FD-DB24-4B3F-86F9-B4D658863E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B44E6AE4-CC13-4C52-B115-79ECC6894164}"/>
              </a:ext>
            </a:extLst>
          </p:cNvPr>
          <p:cNvSpPr>
            <a:spLocks noGrp="1"/>
          </p:cNvSpPr>
          <p:nvPr>
            <p:ph type="dt" sz="half" idx="10"/>
          </p:nvPr>
        </p:nvSpPr>
        <p:spPr/>
        <p:txBody>
          <a:bodyPr/>
          <a:lstStyle/>
          <a:p>
            <a:fld id="{CD49E04D-7D82-47B0-A0CF-E85AD8C64EDD}" type="datetime1">
              <a:rPr lang="zh-TW" altLang="en-US" smtClean="0"/>
              <a:t>2022/4/8</a:t>
            </a:fld>
            <a:endParaRPr lang="zh-TW" altLang="en-US"/>
          </a:p>
        </p:txBody>
      </p:sp>
      <p:sp>
        <p:nvSpPr>
          <p:cNvPr id="6" name="頁尾版面配置區 5">
            <a:extLst>
              <a:ext uri="{FF2B5EF4-FFF2-40B4-BE49-F238E27FC236}">
                <a16:creationId xmlns:a16="http://schemas.microsoft.com/office/drawing/2014/main" id="{50542E4C-8600-4CD9-858E-A970C63AC1CB}"/>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461F16A1-A527-478E-9E16-FB078424A014}"/>
              </a:ext>
            </a:extLst>
          </p:cNvPr>
          <p:cNvSpPr>
            <a:spLocks noGrp="1"/>
          </p:cNvSpPr>
          <p:nvPr>
            <p:ph type="sldNum" sz="quarter" idx="12"/>
          </p:nvPr>
        </p:nvSpPr>
        <p:spPr/>
        <p:txBody>
          <a:body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1901239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25EF28B-B8E6-4B11-9FA7-0235314FFC80}"/>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2D4400D2-8D69-4ED6-B1D7-44368FF14B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93DC1AA1-6A9F-4640-BBA1-C7572A07D7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81F2FCFE-2D87-4BE6-AED4-E3E15CF80D5C}"/>
              </a:ext>
            </a:extLst>
          </p:cNvPr>
          <p:cNvSpPr>
            <a:spLocks noGrp="1"/>
          </p:cNvSpPr>
          <p:nvPr>
            <p:ph type="dt" sz="half" idx="10"/>
          </p:nvPr>
        </p:nvSpPr>
        <p:spPr/>
        <p:txBody>
          <a:bodyPr/>
          <a:lstStyle/>
          <a:p>
            <a:fld id="{207B06CF-F883-4255-A32C-85C9B1B35920}" type="datetime1">
              <a:rPr lang="zh-TW" altLang="en-US" smtClean="0"/>
              <a:t>2022/4/8</a:t>
            </a:fld>
            <a:endParaRPr lang="zh-TW" altLang="en-US"/>
          </a:p>
        </p:txBody>
      </p:sp>
      <p:sp>
        <p:nvSpPr>
          <p:cNvPr id="6" name="頁尾版面配置區 5">
            <a:extLst>
              <a:ext uri="{FF2B5EF4-FFF2-40B4-BE49-F238E27FC236}">
                <a16:creationId xmlns:a16="http://schemas.microsoft.com/office/drawing/2014/main" id="{632ECB3D-C0CD-41F1-A061-5E74C527FA69}"/>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B6507FD5-3677-4CD6-B6FE-ABD8A98C79AE}"/>
              </a:ext>
            </a:extLst>
          </p:cNvPr>
          <p:cNvSpPr>
            <a:spLocks noGrp="1"/>
          </p:cNvSpPr>
          <p:nvPr>
            <p:ph type="sldNum" sz="quarter" idx="12"/>
          </p:nvPr>
        </p:nvSpPr>
        <p:spPr/>
        <p:txBody>
          <a:body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1978352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84A27C1E-A2C9-4670-BC09-C754744165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11C6B0F5-0FD5-4FBC-AE69-974FE42C18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C70F49D-0847-4B8D-A93F-F9942E2CB4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237075-EBFF-40C1-B80D-1E5D74EE52A0}" type="datetime1">
              <a:rPr lang="zh-TW" altLang="en-US" smtClean="0"/>
              <a:t>2022/4/8</a:t>
            </a:fld>
            <a:endParaRPr lang="zh-TW" altLang="en-US"/>
          </a:p>
        </p:txBody>
      </p:sp>
      <p:sp>
        <p:nvSpPr>
          <p:cNvPr id="5" name="頁尾版面配置區 4">
            <a:extLst>
              <a:ext uri="{FF2B5EF4-FFF2-40B4-BE49-F238E27FC236}">
                <a16:creationId xmlns:a16="http://schemas.microsoft.com/office/drawing/2014/main" id="{98CF36A8-B856-46D4-AC22-0AC19F6930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3DD184C5-53A7-4400-88D9-E38607006A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394AB4-E02D-48DB-9D80-557DD619F023}" type="slidenum">
              <a:rPr lang="zh-TW" altLang="en-US" smtClean="0"/>
              <a:t>‹#›</a:t>
            </a:fld>
            <a:endParaRPr lang="zh-TW" altLang="en-US"/>
          </a:p>
        </p:txBody>
      </p:sp>
    </p:spTree>
    <p:extLst>
      <p:ext uri="{BB962C8B-B14F-4D97-AF65-F5344CB8AC3E}">
        <p14:creationId xmlns:p14="http://schemas.microsoft.com/office/powerpoint/2010/main" val="3003576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www.blocktempo.com/ministry-of-justice-used-blockchain-to-build-the-new-lawyer-searching-system/" TargetMode="External"/><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hyperlink" Target="https://lawyerbc.moj.gov.tw/" TargetMode="Externa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2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29.png"/><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hyperlink" Target="https://lawyerbc.moj.gov.tw/" TargetMode="External"/><Relationship Id="rId3" Type="http://schemas.openxmlformats.org/officeDocument/2006/relationships/hyperlink" Target="https://zh.wikipedia.org/wiki/%E4%B8%AD%E6%9C%AC%E8%81%AA" TargetMode="External"/><Relationship Id="rId7" Type="http://schemas.openxmlformats.org/officeDocument/2006/relationships/hyperlink" Target="https://www.blocktempo.com/ministry-of-justice-used-blockchain-to-build-the-new-lawyer-searching-system/" TargetMode="External"/><Relationship Id="rId2" Type="http://schemas.openxmlformats.org/officeDocument/2006/relationships/hyperlink" Target="https://www.youtube.com/watch?v=u0paxAJVrNc" TargetMode="External"/><Relationship Id="rId1" Type="http://schemas.openxmlformats.org/officeDocument/2006/relationships/slideLayout" Target="../slideLayouts/slideLayout2.xml"/><Relationship Id="rId6" Type="http://schemas.openxmlformats.org/officeDocument/2006/relationships/hyperlink" Target="https://www.youtube.com/watch?v=OB6NpMOg_Rc&amp;t=1174s" TargetMode="External"/><Relationship Id="rId5" Type="http://schemas.openxmlformats.org/officeDocument/2006/relationships/hyperlink" Target="https://www.youtube.com/watch?v=zJBAf5NiGOo" TargetMode="External"/><Relationship Id="rId4" Type="http://schemas.openxmlformats.org/officeDocument/2006/relationships/hyperlink" Target="https://aska85073130-tw.webnode.tw/" TargetMode="External"/><Relationship Id="rId9" Type="http://schemas.openxmlformats.org/officeDocument/2006/relationships/hyperlink" Target="https://www.youtube.com/watch?v=Tx1nXbIjMvs"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圖片 24">
            <a:extLst>
              <a:ext uri="{FF2B5EF4-FFF2-40B4-BE49-F238E27FC236}">
                <a16:creationId xmlns:a16="http://schemas.microsoft.com/office/drawing/2014/main" id="{075F68EE-48C3-4A9A-B4D0-EF99EBB94E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28865">
            <a:off x="2706904" y="4278033"/>
            <a:ext cx="704720" cy="987636"/>
          </a:xfrm>
          <a:prstGeom prst="rect">
            <a:avLst/>
          </a:prstGeom>
        </p:spPr>
      </p:pic>
      <p:pic>
        <p:nvPicPr>
          <p:cNvPr id="23" name="圖片 22">
            <a:extLst>
              <a:ext uri="{FF2B5EF4-FFF2-40B4-BE49-F238E27FC236}">
                <a16:creationId xmlns:a16="http://schemas.microsoft.com/office/drawing/2014/main" id="{F39B04F7-9BD5-4FFF-BBB7-E3C1AB0898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4745" y="3335888"/>
            <a:ext cx="2245981" cy="2248323"/>
          </a:xfrm>
          <a:prstGeom prst="rect">
            <a:avLst/>
          </a:prstGeom>
          <a:effectLst>
            <a:outerShdw blurRad="50800" dist="38100" dir="2700000" algn="tl" rotWithShape="0">
              <a:prstClr val="black">
                <a:alpha val="40000"/>
              </a:prstClr>
            </a:outerShdw>
          </a:effectLst>
        </p:spPr>
      </p:pic>
      <p:pic>
        <p:nvPicPr>
          <p:cNvPr id="5" name="圖片 4">
            <a:extLst>
              <a:ext uri="{FF2B5EF4-FFF2-40B4-BE49-F238E27FC236}">
                <a16:creationId xmlns:a16="http://schemas.microsoft.com/office/drawing/2014/main" id="{351FC103-4F57-4BF6-AB69-9CB50826A8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6663" y="1434720"/>
            <a:ext cx="2781632" cy="1564668"/>
          </a:xfrm>
          <a:prstGeom prst="rect">
            <a:avLst/>
          </a:prstGeom>
          <a:effectLst>
            <a:outerShdw blurRad="50800" dist="38100" dir="2700000" algn="tl" rotWithShape="0">
              <a:prstClr val="black">
                <a:alpha val="40000"/>
              </a:prstClr>
            </a:outerShdw>
          </a:effectLst>
        </p:spPr>
      </p:pic>
      <p:pic>
        <p:nvPicPr>
          <p:cNvPr id="9" name="圖片 8">
            <a:extLst>
              <a:ext uri="{FF2B5EF4-FFF2-40B4-BE49-F238E27FC236}">
                <a16:creationId xmlns:a16="http://schemas.microsoft.com/office/drawing/2014/main" id="{0E9CDB28-718C-4F15-AD38-3E06B62835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1979" y="3997822"/>
            <a:ext cx="3491957" cy="2327971"/>
          </a:xfrm>
          <a:prstGeom prst="rect">
            <a:avLst/>
          </a:prstGeom>
          <a:effectLst>
            <a:outerShdw blurRad="50800" dist="38100" dir="2700000" algn="tl" rotWithShape="0">
              <a:prstClr val="black">
                <a:alpha val="40000"/>
              </a:prstClr>
            </a:outerShdw>
          </a:effectLst>
        </p:spPr>
      </p:pic>
      <p:sp>
        <p:nvSpPr>
          <p:cNvPr id="2" name="標題 1">
            <a:extLst>
              <a:ext uri="{FF2B5EF4-FFF2-40B4-BE49-F238E27FC236}">
                <a16:creationId xmlns:a16="http://schemas.microsoft.com/office/drawing/2014/main" id="{2BE731B6-91FE-4358-8A53-3883B9F44771}"/>
              </a:ext>
            </a:extLst>
          </p:cNvPr>
          <p:cNvSpPr>
            <a:spLocks noGrp="1"/>
          </p:cNvSpPr>
          <p:nvPr>
            <p:ph type="ctrTitle"/>
          </p:nvPr>
        </p:nvSpPr>
        <p:spPr>
          <a:xfrm>
            <a:off x="2223716" y="2615979"/>
            <a:ext cx="2781631" cy="893984"/>
          </a:xfrm>
          <a:effectLst>
            <a:outerShdw blurRad="50800" dist="38100" dir="2700000" algn="tl" rotWithShape="0">
              <a:prstClr val="black">
                <a:alpha val="40000"/>
              </a:prstClr>
            </a:outerShdw>
          </a:effectLst>
        </p:spPr>
        <p:txBody>
          <a:bodyPr>
            <a:normAutofit fontScale="90000"/>
          </a:bodyPr>
          <a:lstStyle/>
          <a:p>
            <a:r>
              <a:rPr lang="zh-TW" altLang="en-US" dirty="0">
                <a:latin typeface="Arial" panose="020B0604020202020204" pitchFamily="34" charset="0"/>
                <a:ea typeface="標楷體" panose="03000509000000000000" pitchFamily="65" charset="-120"/>
              </a:rPr>
              <a:t>區塊鏈 </a:t>
            </a:r>
          </a:p>
        </p:txBody>
      </p:sp>
      <p:sp>
        <p:nvSpPr>
          <p:cNvPr id="3" name="副標題 2">
            <a:extLst>
              <a:ext uri="{FF2B5EF4-FFF2-40B4-BE49-F238E27FC236}">
                <a16:creationId xmlns:a16="http://schemas.microsoft.com/office/drawing/2014/main" id="{55C07B88-2157-4839-8E14-E65A2C449619}"/>
              </a:ext>
            </a:extLst>
          </p:cNvPr>
          <p:cNvSpPr>
            <a:spLocks noGrp="1"/>
          </p:cNvSpPr>
          <p:nvPr>
            <p:ph type="subTitle" idx="1"/>
          </p:nvPr>
        </p:nvSpPr>
        <p:spPr>
          <a:xfrm>
            <a:off x="4350022" y="5876867"/>
            <a:ext cx="3491957" cy="373614"/>
          </a:xfrm>
          <a:effectLst>
            <a:outerShdw blurRad="50800" dist="38100" dir="2700000" algn="tl" rotWithShape="0">
              <a:prstClr val="black">
                <a:alpha val="40000"/>
              </a:prstClr>
            </a:outerShdw>
          </a:effectLst>
        </p:spPr>
        <p:txBody>
          <a:bodyPr>
            <a:normAutofit fontScale="92500" lnSpcReduction="10000"/>
          </a:bodyPr>
          <a:lstStyle/>
          <a:p>
            <a:r>
              <a:rPr lang="zh-TW" altLang="en-US" dirty="0">
                <a:latin typeface="Arial" panose="020B0604020202020204" pitchFamily="34" charset="0"/>
                <a:ea typeface="標楷體" panose="03000509000000000000" pitchFamily="65" charset="-120"/>
              </a:rPr>
              <a:t>報告人：</a:t>
            </a:r>
            <a:r>
              <a:rPr lang="en-US" altLang="zh-TW" dirty="0">
                <a:latin typeface="Arial" panose="020B0604020202020204" pitchFamily="34" charset="0"/>
                <a:ea typeface="標楷體" panose="03000509000000000000" pitchFamily="65" charset="-120"/>
              </a:rPr>
              <a:t>4080E036</a:t>
            </a:r>
            <a:r>
              <a:rPr lang="zh-TW" altLang="en-US" dirty="0">
                <a:latin typeface="Arial" panose="020B0604020202020204" pitchFamily="34" charset="0"/>
                <a:ea typeface="標楷體" panose="03000509000000000000" pitchFamily="65" charset="-120"/>
              </a:rPr>
              <a:t> 吳承翰</a:t>
            </a:r>
          </a:p>
        </p:txBody>
      </p:sp>
      <p:pic>
        <p:nvPicPr>
          <p:cNvPr id="7" name="圖片 6">
            <a:extLst>
              <a:ext uri="{FF2B5EF4-FFF2-40B4-BE49-F238E27FC236}">
                <a16:creationId xmlns:a16="http://schemas.microsoft.com/office/drawing/2014/main" id="{E36E69AE-8D69-443A-A5FE-936DFF1064B9}"/>
              </a:ext>
            </a:extLst>
          </p:cNvPr>
          <p:cNvPicPr>
            <a:picLocks noChangeAspect="1"/>
          </p:cNvPicPr>
          <p:nvPr/>
        </p:nvPicPr>
        <p:blipFill rotWithShape="1">
          <a:blip r:embed="rId6">
            <a:extLst>
              <a:ext uri="{28A0092B-C50C-407E-A947-70E740481C1C}">
                <a14:useLocalDpi xmlns:a14="http://schemas.microsoft.com/office/drawing/2010/main" val="0"/>
              </a:ext>
            </a:extLst>
          </a:blip>
          <a:srcRect l="16010" t="31218" r="17065" b="36309"/>
          <a:stretch/>
        </p:blipFill>
        <p:spPr>
          <a:xfrm>
            <a:off x="4704083" y="2433154"/>
            <a:ext cx="4149256" cy="1132468"/>
          </a:xfrm>
          <a:prstGeom prst="rect">
            <a:avLst/>
          </a:prstGeom>
          <a:effectLst>
            <a:outerShdw blurRad="50800" dist="38100" dir="2700000" algn="tl" rotWithShape="0">
              <a:prstClr val="black">
                <a:alpha val="40000"/>
              </a:prstClr>
            </a:outerShdw>
          </a:effectLst>
        </p:spPr>
      </p:pic>
      <p:pic>
        <p:nvPicPr>
          <p:cNvPr id="17" name="圖片 16">
            <a:extLst>
              <a:ext uri="{FF2B5EF4-FFF2-40B4-BE49-F238E27FC236}">
                <a16:creationId xmlns:a16="http://schemas.microsoft.com/office/drawing/2014/main" id="{B2E9F9AA-6D98-402E-8FED-7C8A2650DD8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3705" y="636104"/>
            <a:ext cx="3457099" cy="1944619"/>
          </a:xfrm>
          <a:prstGeom prst="rect">
            <a:avLst/>
          </a:prstGeom>
        </p:spPr>
      </p:pic>
      <p:cxnSp>
        <p:nvCxnSpPr>
          <p:cNvPr id="19" name="直線接點 18">
            <a:extLst>
              <a:ext uri="{FF2B5EF4-FFF2-40B4-BE49-F238E27FC236}">
                <a16:creationId xmlns:a16="http://schemas.microsoft.com/office/drawing/2014/main" id="{6353B933-3903-4039-BAA9-DDBB8249E495}"/>
              </a:ext>
            </a:extLst>
          </p:cNvPr>
          <p:cNvCxnSpPr/>
          <p:nvPr/>
        </p:nvCxnSpPr>
        <p:spPr>
          <a:xfrm>
            <a:off x="2691515" y="3609356"/>
            <a:ext cx="4937760" cy="0"/>
          </a:xfrm>
          <a:prstGeom prst="line">
            <a:avLst/>
          </a:prstGeom>
          <a:ln w="38100">
            <a:solidFill>
              <a:schemeClr val="accent1">
                <a:lumMod val="75000"/>
              </a:schemeClr>
            </a:solidFill>
            <a:prstDash val="dashDot"/>
          </a:ln>
        </p:spPr>
        <p:style>
          <a:lnRef idx="1">
            <a:schemeClr val="accent1"/>
          </a:lnRef>
          <a:fillRef idx="0">
            <a:schemeClr val="accent1"/>
          </a:fillRef>
          <a:effectRef idx="0">
            <a:schemeClr val="accent1"/>
          </a:effectRef>
          <a:fontRef idx="minor">
            <a:schemeClr val="tx1"/>
          </a:fontRef>
        </p:style>
      </p:cxnSp>
      <p:sp>
        <p:nvSpPr>
          <p:cNvPr id="26" name="標題 1">
            <a:extLst>
              <a:ext uri="{FF2B5EF4-FFF2-40B4-BE49-F238E27FC236}">
                <a16:creationId xmlns:a16="http://schemas.microsoft.com/office/drawing/2014/main" id="{194D9606-0391-4421-8EF3-84C121C329D9}"/>
              </a:ext>
            </a:extLst>
          </p:cNvPr>
          <p:cNvSpPr txBox="1">
            <a:spLocks/>
          </p:cNvSpPr>
          <p:nvPr/>
        </p:nvSpPr>
        <p:spPr>
          <a:xfrm rot="1866685">
            <a:off x="7615299" y="2681541"/>
            <a:ext cx="2781631" cy="893984"/>
          </a:xfrm>
          <a:prstGeom prst="rect">
            <a:avLst/>
          </a:prstGeom>
          <a:effectLst>
            <a:outerShdw blurRad="50800" dist="38100" dir="2700000" algn="tl" rotWithShape="0">
              <a:prstClr val="black">
                <a:alpha val="40000"/>
              </a:prstClr>
            </a:outerShdw>
          </a:effectLst>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zh-TW" altLang="en-US" dirty="0">
                <a:latin typeface="Arial" panose="020B0604020202020204" pitchFamily="34" charset="0"/>
                <a:ea typeface="標楷體" panose="03000509000000000000" pitchFamily="65" charset="-120"/>
              </a:rPr>
              <a:t>？</a:t>
            </a:r>
          </a:p>
        </p:txBody>
      </p:sp>
    </p:spTree>
    <p:extLst>
      <p:ext uri="{BB962C8B-B14F-4D97-AF65-F5344CB8AC3E}">
        <p14:creationId xmlns:p14="http://schemas.microsoft.com/office/powerpoint/2010/main" val="300620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9B401EFA-E8AA-4495-97F5-31B9588F7169}"/>
              </a:ext>
            </a:extLst>
          </p:cNvPr>
          <p:cNvSpPr/>
          <p:nvPr/>
        </p:nvSpPr>
        <p:spPr>
          <a:xfrm>
            <a:off x="8835342" y="364666"/>
            <a:ext cx="2851230" cy="367564"/>
          </a:xfrm>
          <a:prstGeom prst="rect">
            <a:avLst/>
          </a:prstGeom>
          <a:solidFill>
            <a:schemeClr val="tx1">
              <a:alpha val="70000"/>
            </a:schemeClr>
          </a:solidFill>
          <a:ln>
            <a:noFill/>
          </a:ln>
          <a:effectLst>
            <a:outerShdw blurRad="50800" dist="38100" dir="2700000" algn="tl" rotWithShape="0">
              <a:prstClr val="black">
                <a:alpha val="40000"/>
              </a:prstClr>
            </a:outerShdw>
            <a:reflection blurRad="6350" stA="52000" endA="300" endPos="35000" dir="5400000" sy="-100000" algn="bl" rotWithShape="0"/>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55" name="直線接點 54">
            <a:extLst>
              <a:ext uri="{FF2B5EF4-FFF2-40B4-BE49-F238E27FC236}">
                <a16:creationId xmlns:a16="http://schemas.microsoft.com/office/drawing/2014/main" id="{7B1AEF84-7473-4108-B426-239D2209F66C}"/>
              </a:ext>
            </a:extLst>
          </p:cNvPr>
          <p:cNvCxnSpPr>
            <a:cxnSpLocks/>
            <a:stCxn id="44" idx="0"/>
          </p:cNvCxnSpPr>
          <p:nvPr/>
        </p:nvCxnSpPr>
        <p:spPr>
          <a:xfrm flipH="1" flipV="1">
            <a:off x="7273478" y="1195348"/>
            <a:ext cx="1838841" cy="1783652"/>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9" name="直線接點 48">
            <a:extLst>
              <a:ext uri="{FF2B5EF4-FFF2-40B4-BE49-F238E27FC236}">
                <a16:creationId xmlns:a16="http://schemas.microsoft.com/office/drawing/2014/main" id="{51F7553B-0F0F-40C0-8685-01190C68A032}"/>
              </a:ext>
            </a:extLst>
          </p:cNvPr>
          <p:cNvCxnSpPr>
            <a:cxnSpLocks/>
            <a:stCxn id="43" idx="0"/>
          </p:cNvCxnSpPr>
          <p:nvPr/>
        </p:nvCxnSpPr>
        <p:spPr>
          <a:xfrm flipV="1">
            <a:off x="6144313" y="1273359"/>
            <a:ext cx="0" cy="1705641"/>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7" name="直線接點 46">
            <a:extLst>
              <a:ext uri="{FF2B5EF4-FFF2-40B4-BE49-F238E27FC236}">
                <a16:creationId xmlns:a16="http://schemas.microsoft.com/office/drawing/2014/main" id="{7139F572-C65B-4FD6-9DF7-351874AC5E49}"/>
              </a:ext>
            </a:extLst>
          </p:cNvPr>
          <p:cNvCxnSpPr>
            <a:cxnSpLocks/>
            <a:stCxn id="42" idx="0"/>
          </p:cNvCxnSpPr>
          <p:nvPr/>
        </p:nvCxnSpPr>
        <p:spPr>
          <a:xfrm flipV="1">
            <a:off x="3176307" y="1462021"/>
            <a:ext cx="1997145" cy="1516979"/>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38" name="內容版面配置區 37">
            <a:extLst>
              <a:ext uri="{FF2B5EF4-FFF2-40B4-BE49-F238E27FC236}">
                <a16:creationId xmlns:a16="http://schemas.microsoft.com/office/drawing/2014/main" id="{A050D0B4-21DB-48D0-8168-37384818500A}"/>
              </a:ext>
            </a:extLst>
          </p:cNvPr>
          <p:cNvPicPr>
            <a:picLocks noGrp="1" noChangeAspect="1"/>
          </p:cNvPicPr>
          <p:nvPr>
            <p:ph idx="1"/>
          </p:nvPr>
        </p:nvPicPr>
        <p:blipFill>
          <a:blip r:embed="rId2"/>
          <a:stretch>
            <a:fillRect/>
          </a:stretch>
        </p:blipFill>
        <p:spPr>
          <a:xfrm>
            <a:off x="3320107" y="4357669"/>
            <a:ext cx="5922080" cy="1800000"/>
          </a:xfrm>
        </p:spPr>
      </p:pic>
      <p:pic>
        <p:nvPicPr>
          <p:cNvPr id="30" name="圖片 29">
            <a:extLst>
              <a:ext uri="{FF2B5EF4-FFF2-40B4-BE49-F238E27FC236}">
                <a16:creationId xmlns:a16="http://schemas.microsoft.com/office/drawing/2014/main" id="{2E116309-2A9B-464B-89FD-272177973A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6420" y="3993003"/>
            <a:ext cx="466875" cy="720000"/>
          </a:xfrm>
          <a:prstGeom prst="rect">
            <a:avLst/>
          </a:prstGeom>
        </p:spPr>
      </p:pic>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假設情況</a:t>
            </a:r>
            <a:r>
              <a:rPr lang="en-US" altLang="zh-TW" dirty="0">
                <a:latin typeface="Arial" panose="020B0604020202020204" pitchFamily="34" charset="0"/>
                <a:ea typeface="標楷體" panose="03000509000000000000" pitchFamily="65" charset="-120"/>
              </a:rPr>
              <a:t>1</a:t>
            </a:r>
            <a:endParaRPr lang="zh-TW" altLang="en-US"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10</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86513" y="6351684"/>
            <a:ext cx="10515600" cy="369332"/>
          </a:xfrm>
          <a:prstGeom prst="rect">
            <a:avLst/>
          </a:prstGeom>
          <a:noFill/>
          <a:effectLst/>
        </p:spPr>
        <p:txBody>
          <a:bodyPr wrap="square" rtlCol="0">
            <a:spAutoFit/>
          </a:bodyPr>
          <a:lstStyle/>
          <a:p>
            <a:pPr algn="ctr"/>
            <a:r>
              <a:rPr lang="zh-TW" altLang="en-US" dirty="0">
                <a:ea typeface="標楷體" panose="03000509000000000000" pitchFamily="65" charset="-120"/>
              </a:rPr>
              <a:t>如果軍如篡改比特幣帳本，把付給四海的錢改為</a:t>
            </a:r>
            <a:r>
              <a:rPr lang="en-US" altLang="zh-TW" dirty="0">
                <a:ea typeface="標楷體" panose="03000509000000000000" pitchFamily="65" charset="-120"/>
              </a:rPr>
              <a:t>5BTC</a:t>
            </a:r>
            <a:endParaRPr lang="zh-TW" altLang="en-US" dirty="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39" name="圖片 38">
            <a:extLst>
              <a:ext uri="{FF2B5EF4-FFF2-40B4-BE49-F238E27FC236}">
                <a16:creationId xmlns:a16="http://schemas.microsoft.com/office/drawing/2014/main" id="{2D79C69A-9E20-4E38-A169-618144ED74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6617" y="3993003"/>
            <a:ext cx="466875" cy="720000"/>
          </a:xfrm>
          <a:prstGeom prst="rect">
            <a:avLst/>
          </a:prstGeom>
        </p:spPr>
      </p:pic>
      <p:pic>
        <p:nvPicPr>
          <p:cNvPr id="40" name="圖片 39">
            <a:extLst>
              <a:ext uri="{FF2B5EF4-FFF2-40B4-BE49-F238E27FC236}">
                <a16:creationId xmlns:a16="http://schemas.microsoft.com/office/drawing/2014/main" id="{CE9365DB-F541-4927-A374-C7B198F3B9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3915" y="3993003"/>
            <a:ext cx="466875" cy="720000"/>
          </a:xfrm>
          <a:prstGeom prst="rect">
            <a:avLst/>
          </a:prstGeom>
        </p:spPr>
      </p:pic>
      <p:pic>
        <p:nvPicPr>
          <p:cNvPr id="42" name="圖片 41">
            <a:extLst>
              <a:ext uri="{FF2B5EF4-FFF2-40B4-BE49-F238E27FC236}">
                <a16:creationId xmlns:a16="http://schemas.microsoft.com/office/drawing/2014/main" id="{480E180A-F3E4-430F-9B51-C1AAF2ED92D1}"/>
              </a:ext>
            </a:extLst>
          </p:cNvPr>
          <p:cNvPicPr>
            <a:picLocks noChangeAspect="1"/>
          </p:cNvPicPr>
          <p:nvPr/>
        </p:nvPicPr>
        <p:blipFill>
          <a:blip r:embed="rId4"/>
          <a:stretch>
            <a:fillRect/>
          </a:stretch>
        </p:blipFill>
        <p:spPr>
          <a:xfrm>
            <a:off x="1987903" y="2979000"/>
            <a:ext cx="2376808" cy="900000"/>
          </a:xfrm>
          <a:prstGeom prst="rect">
            <a:avLst/>
          </a:prstGeom>
        </p:spPr>
      </p:pic>
      <p:pic>
        <p:nvPicPr>
          <p:cNvPr id="43" name="圖片 42">
            <a:extLst>
              <a:ext uri="{FF2B5EF4-FFF2-40B4-BE49-F238E27FC236}">
                <a16:creationId xmlns:a16="http://schemas.microsoft.com/office/drawing/2014/main" id="{4F0588E9-D092-4FF6-AF41-B3EE4441AEB8}"/>
              </a:ext>
            </a:extLst>
          </p:cNvPr>
          <p:cNvPicPr>
            <a:picLocks noChangeAspect="1"/>
          </p:cNvPicPr>
          <p:nvPr/>
        </p:nvPicPr>
        <p:blipFill>
          <a:blip r:embed="rId4"/>
          <a:stretch>
            <a:fillRect/>
          </a:stretch>
        </p:blipFill>
        <p:spPr>
          <a:xfrm>
            <a:off x="4955909" y="2979000"/>
            <a:ext cx="2376808" cy="900000"/>
          </a:xfrm>
          <a:prstGeom prst="rect">
            <a:avLst/>
          </a:prstGeom>
        </p:spPr>
      </p:pic>
      <p:pic>
        <p:nvPicPr>
          <p:cNvPr id="44" name="圖片 43">
            <a:extLst>
              <a:ext uri="{FF2B5EF4-FFF2-40B4-BE49-F238E27FC236}">
                <a16:creationId xmlns:a16="http://schemas.microsoft.com/office/drawing/2014/main" id="{29D51394-5364-4BDE-B965-84BE5152A2E1}"/>
              </a:ext>
            </a:extLst>
          </p:cNvPr>
          <p:cNvPicPr>
            <a:picLocks noChangeAspect="1"/>
          </p:cNvPicPr>
          <p:nvPr/>
        </p:nvPicPr>
        <p:blipFill>
          <a:blip r:embed="rId4"/>
          <a:stretch>
            <a:fillRect/>
          </a:stretch>
        </p:blipFill>
        <p:spPr>
          <a:xfrm>
            <a:off x="7923915" y="2979000"/>
            <a:ext cx="2376808" cy="900000"/>
          </a:xfrm>
          <a:prstGeom prst="rect">
            <a:avLst/>
          </a:prstGeom>
        </p:spPr>
      </p:pic>
      <p:pic>
        <p:nvPicPr>
          <p:cNvPr id="46" name="圖片 45">
            <a:extLst>
              <a:ext uri="{FF2B5EF4-FFF2-40B4-BE49-F238E27FC236}">
                <a16:creationId xmlns:a16="http://schemas.microsoft.com/office/drawing/2014/main" id="{B446B72D-ACC1-49FA-BA21-855E6A018B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50206" y="295348"/>
            <a:ext cx="2691589" cy="1800000"/>
          </a:xfrm>
          <a:prstGeom prst="rect">
            <a:avLst/>
          </a:prstGeom>
        </p:spPr>
      </p:pic>
      <p:sp>
        <p:nvSpPr>
          <p:cNvPr id="58" name="文字方塊 57">
            <a:extLst>
              <a:ext uri="{FF2B5EF4-FFF2-40B4-BE49-F238E27FC236}">
                <a16:creationId xmlns:a16="http://schemas.microsoft.com/office/drawing/2014/main" id="{31C05BF2-2E2A-487F-9F78-03DBD2966C06}"/>
              </a:ext>
            </a:extLst>
          </p:cNvPr>
          <p:cNvSpPr txBox="1"/>
          <p:nvPr/>
        </p:nvSpPr>
        <p:spPr>
          <a:xfrm>
            <a:off x="5641197" y="923522"/>
            <a:ext cx="1106154" cy="646331"/>
          </a:xfrm>
          <a:prstGeom prst="rect">
            <a:avLst/>
          </a:prstGeom>
          <a:noFill/>
          <a:effectLst/>
        </p:spPr>
        <p:txBody>
          <a:bodyPr wrap="square" rtlCol="0">
            <a:spAutoFit/>
          </a:bodyPr>
          <a:lstStyle/>
          <a:p>
            <a:r>
              <a:rPr lang="zh-TW" altLang="en-US" dirty="0">
                <a:ea typeface="標楷體" panose="03000509000000000000" pitchFamily="65" charset="-120"/>
              </a:rPr>
              <a:t>網際網路</a:t>
            </a:r>
            <a:endParaRPr lang="en-US" altLang="zh-TW" dirty="0">
              <a:ea typeface="標楷體" panose="03000509000000000000" pitchFamily="65" charset="-120"/>
            </a:endParaRPr>
          </a:p>
          <a:p>
            <a:r>
              <a:rPr lang="en-US" altLang="zh-TW" dirty="0">
                <a:ea typeface="標楷體" panose="03000509000000000000" pitchFamily="65" charset="-120"/>
              </a:rPr>
              <a:t>Internet</a:t>
            </a:r>
            <a:endParaRPr lang="zh-TW" altLang="en-US" dirty="0">
              <a:ea typeface="標楷體" panose="03000509000000000000" pitchFamily="65" charset="-120"/>
            </a:endParaRPr>
          </a:p>
        </p:txBody>
      </p:sp>
      <p:cxnSp>
        <p:nvCxnSpPr>
          <p:cNvPr id="18" name="直線接點 17">
            <a:extLst>
              <a:ext uri="{FF2B5EF4-FFF2-40B4-BE49-F238E27FC236}">
                <a16:creationId xmlns:a16="http://schemas.microsoft.com/office/drawing/2014/main" id="{334074F6-14F3-4219-A753-E835C8BF8ABF}"/>
              </a:ext>
            </a:extLst>
          </p:cNvPr>
          <p:cNvCxnSpPr>
            <a:cxnSpLocks/>
          </p:cNvCxnSpPr>
          <p:nvPr/>
        </p:nvCxnSpPr>
        <p:spPr>
          <a:xfrm>
            <a:off x="3603831" y="3547761"/>
            <a:ext cx="703673" cy="0"/>
          </a:xfrm>
          <a:prstGeom prst="line">
            <a:avLst/>
          </a:prstGeom>
          <a:ln w="38100">
            <a:solidFill>
              <a:srgbClr val="FF0000"/>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文字方塊 19">
            <a:extLst>
              <a:ext uri="{FF2B5EF4-FFF2-40B4-BE49-F238E27FC236}">
                <a16:creationId xmlns:a16="http://schemas.microsoft.com/office/drawing/2014/main" id="{D6CF6A5B-C9E2-4AE7-8554-3466F13762D3}"/>
              </a:ext>
            </a:extLst>
          </p:cNvPr>
          <p:cNvSpPr txBox="1"/>
          <p:nvPr/>
        </p:nvSpPr>
        <p:spPr>
          <a:xfrm>
            <a:off x="4055453" y="3377474"/>
            <a:ext cx="811750" cy="369332"/>
          </a:xfrm>
          <a:prstGeom prst="rect">
            <a:avLst/>
          </a:prstGeom>
          <a:noFill/>
          <a:effectLst/>
        </p:spPr>
        <p:txBody>
          <a:bodyPr wrap="square" rtlCol="0">
            <a:spAutoFit/>
          </a:bodyPr>
          <a:lstStyle/>
          <a:p>
            <a:r>
              <a:rPr lang="en-US" altLang="zh-TW" dirty="0">
                <a:solidFill>
                  <a:srgbClr val="FF0000"/>
                </a:solidFill>
                <a:highlight>
                  <a:srgbClr val="FFFF00"/>
                </a:highlight>
                <a:ea typeface="標楷體" panose="03000509000000000000" pitchFamily="65" charset="-120"/>
              </a:rPr>
              <a:t>5BTC</a:t>
            </a:r>
            <a:endParaRPr lang="zh-TW" altLang="en-US" dirty="0">
              <a:solidFill>
                <a:srgbClr val="FF0000"/>
              </a:solidFill>
              <a:highlight>
                <a:srgbClr val="FFFF00"/>
              </a:highlight>
              <a:ea typeface="標楷體" panose="03000509000000000000" pitchFamily="65" charset="-120"/>
            </a:endParaRPr>
          </a:p>
        </p:txBody>
      </p:sp>
      <p:sp>
        <p:nvSpPr>
          <p:cNvPr id="7" name="矩形 6">
            <a:extLst>
              <a:ext uri="{FF2B5EF4-FFF2-40B4-BE49-F238E27FC236}">
                <a16:creationId xmlns:a16="http://schemas.microsoft.com/office/drawing/2014/main" id="{F9596ABE-8006-49AC-8241-69AAA565405D}"/>
              </a:ext>
            </a:extLst>
          </p:cNvPr>
          <p:cNvSpPr/>
          <p:nvPr/>
        </p:nvSpPr>
        <p:spPr>
          <a:xfrm>
            <a:off x="3502681" y="3343666"/>
            <a:ext cx="1220459" cy="4031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 name="矩形 21">
            <a:extLst>
              <a:ext uri="{FF2B5EF4-FFF2-40B4-BE49-F238E27FC236}">
                <a16:creationId xmlns:a16="http://schemas.microsoft.com/office/drawing/2014/main" id="{673D5C8A-EE70-4BD6-8285-C80F7D74CA67}"/>
              </a:ext>
            </a:extLst>
          </p:cNvPr>
          <p:cNvSpPr/>
          <p:nvPr/>
        </p:nvSpPr>
        <p:spPr>
          <a:xfrm>
            <a:off x="6345027" y="3340387"/>
            <a:ext cx="1220459" cy="4031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矩形 22">
            <a:extLst>
              <a:ext uri="{FF2B5EF4-FFF2-40B4-BE49-F238E27FC236}">
                <a16:creationId xmlns:a16="http://schemas.microsoft.com/office/drawing/2014/main" id="{F7890C39-A477-4547-9A49-D1B713EF24B2}"/>
              </a:ext>
            </a:extLst>
          </p:cNvPr>
          <p:cNvSpPr/>
          <p:nvPr/>
        </p:nvSpPr>
        <p:spPr>
          <a:xfrm>
            <a:off x="9316562" y="3340387"/>
            <a:ext cx="1220459" cy="4031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文字方塊 23">
            <a:extLst>
              <a:ext uri="{FF2B5EF4-FFF2-40B4-BE49-F238E27FC236}">
                <a16:creationId xmlns:a16="http://schemas.microsoft.com/office/drawing/2014/main" id="{7B47FAFC-A769-4C5D-AB10-BF1205E3CFE7}"/>
              </a:ext>
            </a:extLst>
          </p:cNvPr>
          <p:cNvSpPr txBox="1"/>
          <p:nvPr/>
        </p:nvSpPr>
        <p:spPr>
          <a:xfrm>
            <a:off x="8784380" y="367564"/>
            <a:ext cx="3101051" cy="369332"/>
          </a:xfrm>
          <a:prstGeom prst="rect">
            <a:avLst/>
          </a:prstGeom>
          <a:noFill/>
          <a:effectLst/>
        </p:spPr>
        <p:txBody>
          <a:bodyPr wrap="square" rtlCol="0">
            <a:spAutoFit/>
          </a:bodyPr>
          <a:lstStyle/>
          <a:p>
            <a:r>
              <a:rPr lang="zh-TW" altLang="en-US" dirty="0">
                <a:solidFill>
                  <a:schemeClr val="bg1"/>
                </a:solidFill>
                <a:latin typeface="Arial" panose="020B0604020202020204" pitchFamily="34" charset="0"/>
                <a:ea typeface="標楷體" panose="03000509000000000000" pitchFamily="65" charset="-120"/>
              </a:rPr>
              <a:t>區塊鏈中心教條：</a:t>
            </a:r>
            <a:r>
              <a:rPr lang="en-US" altLang="zh-TW" dirty="0">
                <a:solidFill>
                  <a:schemeClr val="bg1"/>
                </a:solidFill>
                <a:latin typeface="Arial" panose="020B0604020202020204" pitchFamily="34" charset="0"/>
                <a:ea typeface="標楷體" panose="03000509000000000000" pitchFamily="65" charset="-120"/>
              </a:rPr>
              <a:t>51%</a:t>
            </a:r>
            <a:r>
              <a:rPr lang="zh-TW" altLang="en-US" dirty="0">
                <a:solidFill>
                  <a:schemeClr val="bg1"/>
                </a:solidFill>
                <a:latin typeface="Arial" panose="020B0604020202020204" pitchFamily="34" charset="0"/>
                <a:ea typeface="標楷體" panose="03000509000000000000" pitchFamily="65" charset="-120"/>
              </a:rPr>
              <a:t> 規則</a:t>
            </a:r>
            <a:endParaRPr lang="zh-TW" altLang="en-US" dirty="0">
              <a:solidFill>
                <a:schemeClr val="bg1"/>
              </a:solidFill>
              <a:ea typeface="標楷體" panose="03000509000000000000" pitchFamily="65" charset="-120"/>
            </a:endParaRPr>
          </a:p>
        </p:txBody>
      </p:sp>
    </p:spTree>
    <p:extLst>
      <p:ext uri="{BB962C8B-B14F-4D97-AF65-F5344CB8AC3E}">
        <p14:creationId xmlns:p14="http://schemas.microsoft.com/office/powerpoint/2010/main" val="2672876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5" name="直線接點 54">
            <a:extLst>
              <a:ext uri="{FF2B5EF4-FFF2-40B4-BE49-F238E27FC236}">
                <a16:creationId xmlns:a16="http://schemas.microsoft.com/office/drawing/2014/main" id="{7B1AEF84-7473-4108-B426-239D2209F66C}"/>
              </a:ext>
            </a:extLst>
          </p:cNvPr>
          <p:cNvCxnSpPr>
            <a:cxnSpLocks/>
            <a:stCxn id="44" idx="0"/>
          </p:cNvCxnSpPr>
          <p:nvPr/>
        </p:nvCxnSpPr>
        <p:spPr>
          <a:xfrm flipH="1" flipV="1">
            <a:off x="7273478" y="1195348"/>
            <a:ext cx="1838841" cy="1783652"/>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9" name="直線接點 48">
            <a:extLst>
              <a:ext uri="{FF2B5EF4-FFF2-40B4-BE49-F238E27FC236}">
                <a16:creationId xmlns:a16="http://schemas.microsoft.com/office/drawing/2014/main" id="{51F7553B-0F0F-40C0-8685-01190C68A032}"/>
              </a:ext>
            </a:extLst>
          </p:cNvPr>
          <p:cNvCxnSpPr>
            <a:cxnSpLocks/>
            <a:stCxn id="43" idx="0"/>
          </p:cNvCxnSpPr>
          <p:nvPr/>
        </p:nvCxnSpPr>
        <p:spPr>
          <a:xfrm flipV="1">
            <a:off x="6144313" y="1273359"/>
            <a:ext cx="0" cy="1705641"/>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7" name="直線接點 46">
            <a:extLst>
              <a:ext uri="{FF2B5EF4-FFF2-40B4-BE49-F238E27FC236}">
                <a16:creationId xmlns:a16="http://schemas.microsoft.com/office/drawing/2014/main" id="{7139F572-C65B-4FD6-9DF7-351874AC5E49}"/>
              </a:ext>
            </a:extLst>
          </p:cNvPr>
          <p:cNvCxnSpPr>
            <a:cxnSpLocks/>
            <a:stCxn id="42" idx="0"/>
          </p:cNvCxnSpPr>
          <p:nvPr/>
        </p:nvCxnSpPr>
        <p:spPr>
          <a:xfrm flipV="1">
            <a:off x="3176307" y="1462021"/>
            <a:ext cx="1997145" cy="1516979"/>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38" name="內容版面配置區 37">
            <a:extLst>
              <a:ext uri="{FF2B5EF4-FFF2-40B4-BE49-F238E27FC236}">
                <a16:creationId xmlns:a16="http://schemas.microsoft.com/office/drawing/2014/main" id="{A050D0B4-21DB-48D0-8168-37384818500A}"/>
              </a:ext>
            </a:extLst>
          </p:cNvPr>
          <p:cNvPicPr>
            <a:picLocks noGrp="1" noChangeAspect="1"/>
          </p:cNvPicPr>
          <p:nvPr>
            <p:ph idx="1"/>
          </p:nvPr>
        </p:nvPicPr>
        <p:blipFill>
          <a:blip r:embed="rId2"/>
          <a:stretch>
            <a:fillRect/>
          </a:stretch>
        </p:blipFill>
        <p:spPr>
          <a:xfrm>
            <a:off x="3320107" y="4357669"/>
            <a:ext cx="5922080" cy="1800000"/>
          </a:xfrm>
        </p:spPr>
      </p:pic>
      <p:pic>
        <p:nvPicPr>
          <p:cNvPr id="30" name="圖片 29">
            <a:extLst>
              <a:ext uri="{FF2B5EF4-FFF2-40B4-BE49-F238E27FC236}">
                <a16:creationId xmlns:a16="http://schemas.microsoft.com/office/drawing/2014/main" id="{2E116309-2A9B-464B-89FD-272177973A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6420" y="3993003"/>
            <a:ext cx="466875" cy="720000"/>
          </a:xfrm>
          <a:prstGeom prst="rect">
            <a:avLst/>
          </a:prstGeom>
        </p:spPr>
      </p:pic>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假設情況</a:t>
            </a:r>
            <a:r>
              <a:rPr lang="en-US" altLang="zh-TW" dirty="0">
                <a:latin typeface="Arial" panose="020B0604020202020204" pitchFamily="34" charset="0"/>
                <a:ea typeface="標楷體" panose="03000509000000000000" pitchFamily="65" charset="-120"/>
              </a:rPr>
              <a:t>2</a:t>
            </a:r>
            <a:endParaRPr lang="zh-TW" altLang="en-US"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11</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86513" y="6351684"/>
            <a:ext cx="10515600" cy="369332"/>
          </a:xfrm>
          <a:prstGeom prst="rect">
            <a:avLst/>
          </a:prstGeom>
          <a:noFill/>
          <a:effectLst/>
        </p:spPr>
        <p:txBody>
          <a:bodyPr wrap="square" rtlCol="0">
            <a:spAutoFit/>
          </a:bodyPr>
          <a:lstStyle/>
          <a:p>
            <a:pPr algn="ctr"/>
            <a:r>
              <a:rPr lang="zh-TW" altLang="en-US" dirty="0">
                <a:ea typeface="標楷體" panose="03000509000000000000" pitchFamily="65" charset="-120"/>
              </a:rPr>
              <a:t>如果軍如和丁丁同謀篡改比特幣帳本，一起把付給四海的錢改為</a:t>
            </a:r>
            <a:r>
              <a:rPr lang="en-US" altLang="zh-TW" dirty="0">
                <a:ea typeface="標楷體" panose="03000509000000000000" pitchFamily="65" charset="-120"/>
              </a:rPr>
              <a:t>4BTC</a:t>
            </a:r>
            <a:r>
              <a:rPr lang="zh-TW" altLang="en-US" dirty="0">
                <a:ea typeface="標楷體" panose="03000509000000000000" pitchFamily="65" charset="-120"/>
              </a:rPr>
              <a:t>然後對分</a:t>
            </a: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39" name="圖片 38">
            <a:extLst>
              <a:ext uri="{FF2B5EF4-FFF2-40B4-BE49-F238E27FC236}">
                <a16:creationId xmlns:a16="http://schemas.microsoft.com/office/drawing/2014/main" id="{2D79C69A-9E20-4E38-A169-618144ED74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6617" y="3993003"/>
            <a:ext cx="466875" cy="720000"/>
          </a:xfrm>
          <a:prstGeom prst="rect">
            <a:avLst/>
          </a:prstGeom>
        </p:spPr>
      </p:pic>
      <p:pic>
        <p:nvPicPr>
          <p:cNvPr id="40" name="圖片 39">
            <a:extLst>
              <a:ext uri="{FF2B5EF4-FFF2-40B4-BE49-F238E27FC236}">
                <a16:creationId xmlns:a16="http://schemas.microsoft.com/office/drawing/2014/main" id="{CE9365DB-F541-4927-A374-C7B198F3B9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3915" y="3993003"/>
            <a:ext cx="466875" cy="720000"/>
          </a:xfrm>
          <a:prstGeom prst="rect">
            <a:avLst/>
          </a:prstGeom>
        </p:spPr>
      </p:pic>
      <p:pic>
        <p:nvPicPr>
          <p:cNvPr id="42" name="圖片 41">
            <a:extLst>
              <a:ext uri="{FF2B5EF4-FFF2-40B4-BE49-F238E27FC236}">
                <a16:creationId xmlns:a16="http://schemas.microsoft.com/office/drawing/2014/main" id="{480E180A-F3E4-430F-9B51-C1AAF2ED92D1}"/>
              </a:ext>
            </a:extLst>
          </p:cNvPr>
          <p:cNvPicPr>
            <a:picLocks noChangeAspect="1"/>
          </p:cNvPicPr>
          <p:nvPr/>
        </p:nvPicPr>
        <p:blipFill>
          <a:blip r:embed="rId4"/>
          <a:stretch>
            <a:fillRect/>
          </a:stretch>
        </p:blipFill>
        <p:spPr>
          <a:xfrm>
            <a:off x="1987903" y="2979000"/>
            <a:ext cx="2376808" cy="900000"/>
          </a:xfrm>
          <a:prstGeom prst="rect">
            <a:avLst/>
          </a:prstGeom>
        </p:spPr>
      </p:pic>
      <p:pic>
        <p:nvPicPr>
          <p:cNvPr id="43" name="圖片 42">
            <a:extLst>
              <a:ext uri="{FF2B5EF4-FFF2-40B4-BE49-F238E27FC236}">
                <a16:creationId xmlns:a16="http://schemas.microsoft.com/office/drawing/2014/main" id="{4F0588E9-D092-4FF6-AF41-B3EE4441AEB8}"/>
              </a:ext>
            </a:extLst>
          </p:cNvPr>
          <p:cNvPicPr>
            <a:picLocks noChangeAspect="1"/>
          </p:cNvPicPr>
          <p:nvPr/>
        </p:nvPicPr>
        <p:blipFill>
          <a:blip r:embed="rId4"/>
          <a:stretch>
            <a:fillRect/>
          </a:stretch>
        </p:blipFill>
        <p:spPr>
          <a:xfrm>
            <a:off x="4955909" y="2979000"/>
            <a:ext cx="2376808" cy="900000"/>
          </a:xfrm>
          <a:prstGeom prst="rect">
            <a:avLst/>
          </a:prstGeom>
        </p:spPr>
      </p:pic>
      <p:pic>
        <p:nvPicPr>
          <p:cNvPr id="44" name="圖片 43">
            <a:extLst>
              <a:ext uri="{FF2B5EF4-FFF2-40B4-BE49-F238E27FC236}">
                <a16:creationId xmlns:a16="http://schemas.microsoft.com/office/drawing/2014/main" id="{29D51394-5364-4BDE-B965-84BE5152A2E1}"/>
              </a:ext>
            </a:extLst>
          </p:cNvPr>
          <p:cNvPicPr>
            <a:picLocks noChangeAspect="1"/>
          </p:cNvPicPr>
          <p:nvPr/>
        </p:nvPicPr>
        <p:blipFill>
          <a:blip r:embed="rId4"/>
          <a:stretch>
            <a:fillRect/>
          </a:stretch>
        </p:blipFill>
        <p:spPr>
          <a:xfrm>
            <a:off x="7923915" y="2979000"/>
            <a:ext cx="2376808" cy="900000"/>
          </a:xfrm>
          <a:prstGeom prst="rect">
            <a:avLst/>
          </a:prstGeom>
        </p:spPr>
      </p:pic>
      <p:pic>
        <p:nvPicPr>
          <p:cNvPr id="46" name="圖片 45">
            <a:extLst>
              <a:ext uri="{FF2B5EF4-FFF2-40B4-BE49-F238E27FC236}">
                <a16:creationId xmlns:a16="http://schemas.microsoft.com/office/drawing/2014/main" id="{B446B72D-ACC1-49FA-BA21-855E6A018B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50206" y="295348"/>
            <a:ext cx="2691589" cy="1800000"/>
          </a:xfrm>
          <a:prstGeom prst="rect">
            <a:avLst/>
          </a:prstGeom>
        </p:spPr>
      </p:pic>
      <p:sp>
        <p:nvSpPr>
          <p:cNvPr id="58" name="文字方塊 57">
            <a:extLst>
              <a:ext uri="{FF2B5EF4-FFF2-40B4-BE49-F238E27FC236}">
                <a16:creationId xmlns:a16="http://schemas.microsoft.com/office/drawing/2014/main" id="{31C05BF2-2E2A-487F-9F78-03DBD2966C06}"/>
              </a:ext>
            </a:extLst>
          </p:cNvPr>
          <p:cNvSpPr txBox="1"/>
          <p:nvPr/>
        </p:nvSpPr>
        <p:spPr>
          <a:xfrm>
            <a:off x="5641197" y="923522"/>
            <a:ext cx="1106154" cy="646331"/>
          </a:xfrm>
          <a:prstGeom prst="rect">
            <a:avLst/>
          </a:prstGeom>
          <a:noFill/>
          <a:effectLst/>
        </p:spPr>
        <p:txBody>
          <a:bodyPr wrap="square" rtlCol="0">
            <a:spAutoFit/>
          </a:bodyPr>
          <a:lstStyle/>
          <a:p>
            <a:r>
              <a:rPr lang="zh-TW" altLang="en-US" dirty="0">
                <a:ea typeface="標楷體" panose="03000509000000000000" pitchFamily="65" charset="-120"/>
              </a:rPr>
              <a:t>網際網路</a:t>
            </a:r>
            <a:endParaRPr lang="en-US" altLang="zh-TW" dirty="0">
              <a:ea typeface="標楷體" panose="03000509000000000000" pitchFamily="65" charset="-120"/>
            </a:endParaRPr>
          </a:p>
          <a:p>
            <a:r>
              <a:rPr lang="en-US" altLang="zh-TW" dirty="0">
                <a:ea typeface="標楷體" panose="03000509000000000000" pitchFamily="65" charset="-120"/>
              </a:rPr>
              <a:t>Internet</a:t>
            </a:r>
            <a:endParaRPr lang="zh-TW" altLang="en-US" dirty="0">
              <a:ea typeface="標楷體" panose="03000509000000000000" pitchFamily="65" charset="-120"/>
            </a:endParaRPr>
          </a:p>
        </p:txBody>
      </p:sp>
      <p:cxnSp>
        <p:nvCxnSpPr>
          <p:cNvPr id="18" name="直線接點 17">
            <a:extLst>
              <a:ext uri="{FF2B5EF4-FFF2-40B4-BE49-F238E27FC236}">
                <a16:creationId xmlns:a16="http://schemas.microsoft.com/office/drawing/2014/main" id="{334074F6-14F3-4219-A753-E835C8BF8ABF}"/>
              </a:ext>
            </a:extLst>
          </p:cNvPr>
          <p:cNvCxnSpPr>
            <a:cxnSpLocks/>
          </p:cNvCxnSpPr>
          <p:nvPr/>
        </p:nvCxnSpPr>
        <p:spPr>
          <a:xfrm>
            <a:off x="3603831" y="3547761"/>
            <a:ext cx="703673" cy="0"/>
          </a:xfrm>
          <a:prstGeom prst="line">
            <a:avLst/>
          </a:prstGeom>
          <a:ln w="38100">
            <a:solidFill>
              <a:srgbClr val="FF0000"/>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文字方塊 19">
            <a:extLst>
              <a:ext uri="{FF2B5EF4-FFF2-40B4-BE49-F238E27FC236}">
                <a16:creationId xmlns:a16="http://schemas.microsoft.com/office/drawing/2014/main" id="{D6CF6A5B-C9E2-4AE7-8554-3466F13762D3}"/>
              </a:ext>
            </a:extLst>
          </p:cNvPr>
          <p:cNvSpPr txBox="1"/>
          <p:nvPr/>
        </p:nvSpPr>
        <p:spPr>
          <a:xfrm>
            <a:off x="4055453" y="3377474"/>
            <a:ext cx="811750" cy="369332"/>
          </a:xfrm>
          <a:prstGeom prst="rect">
            <a:avLst/>
          </a:prstGeom>
          <a:noFill/>
          <a:effectLst/>
        </p:spPr>
        <p:txBody>
          <a:bodyPr wrap="square" rtlCol="0">
            <a:spAutoFit/>
          </a:bodyPr>
          <a:lstStyle/>
          <a:p>
            <a:r>
              <a:rPr lang="en-US" altLang="zh-TW" dirty="0">
                <a:solidFill>
                  <a:srgbClr val="FF0000"/>
                </a:solidFill>
                <a:highlight>
                  <a:srgbClr val="FFFF00"/>
                </a:highlight>
                <a:ea typeface="標楷體" panose="03000509000000000000" pitchFamily="65" charset="-120"/>
              </a:rPr>
              <a:t>4BTC</a:t>
            </a:r>
            <a:endParaRPr lang="zh-TW" altLang="en-US" dirty="0">
              <a:solidFill>
                <a:srgbClr val="FF0000"/>
              </a:solidFill>
              <a:highlight>
                <a:srgbClr val="FFFF00"/>
              </a:highlight>
              <a:ea typeface="標楷體" panose="03000509000000000000" pitchFamily="65" charset="-120"/>
            </a:endParaRPr>
          </a:p>
        </p:txBody>
      </p:sp>
      <p:sp>
        <p:nvSpPr>
          <p:cNvPr id="7" name="矩形 6">
            <a:extLst>
              <a:ext uri="{FF2B5EF4-FFF2-40B4-BE49-F238E27FC236}">
                <a16:creationId xmlns:a16="http://schemas.microsoft.com/office/drawing/2014/main" id="{F9596ABE-8006-49AC-8241-69AAA565405D}"/>
              </a:ext>
            </a:extLst>
          </p:cNvPr>
          <p:cNvSpPr/>
          <p:nvPr/>
        </p:nvSpPr>
        <p:spPr>
          <a:xfrm>
            <a:off x="3502681" y="3343666"/>
            <a:ext cx="1220459" cy="4031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 name="矩形 21">
            <a:extLst>
              <a:ext uri="{FF2B5EF4-FFF2-40B4-BE49-F238E27FC236}">
                <a16:creationId xmlns:a16="http://schemas.microsoft.com/office/drawing/2014/main" id="{673D5C8A-EE70-4BD6-8285-C80F7D74CA67}"/>
              </a:ext>
            </a:extLst>
          </p:cNvPr>
          <p:cNvSpPr/>
          <p:nvPr/>
        </p:nvSpPr>
        <p:spPr>
          <a:xfrm>
            <a:off x="6477645" y="3340387"/>
            <a:ext cx="1220459" cy="4031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矩形 22">
            <a:extLst>
              <a:ext uri="{FF2B5EF4-FFF2-40B4-BE49-F238E27FC236}">
                <a16:creationId xmlns:a16="http://schemas.microsoft.com/office/drawing/2014/main" id="{F7890C39-A477-4547-9A49-D1B713EF24B2}"/>
              </a:ext>
            </a:extLst>
          </p:cNvPr>
          <p:cNvSpPr/>
          <p:nvPr/>
        </p:nvSpPr>
        <p:spPr>
          <a:xfrm>
            <a:off x="9438693" y="3340387"/>
            <a:ext cx="1220459" cy="4031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4" name="直線接點 23">
            <a:extLst>
              <a:ext uri="{FF2B5EF4-FFF2-40B4-BE49-F238E27FC236}">
                <a16:creationId xmlns:a16="http://schemas.microsoft.com/office/drawing/2014/main" id="{BD3538BB-F769-49D4-96C1-C3C0E1F48240}"/>
              </a:ext>
            </a:extLst>
          </p:cNvPr>
          <p:cNvCxnSpPr>
            <a:cxnSpLocks/>
          </p:cNvCxnSpPr>
          <p:nvPr/>
        </p:nvCxnSpPr>
        <p:spPr>
          <a:xfrm>
            <a:off x="9524470" y="3553947"/>
            <a:ext cx="703673" cy="0"/>
          </a:xfrm>
          <a:prstGeom prst="line">
            <a:avLst/>
          </a:prstGeom>
          <a:ln w="38100">
            <a:solidFill>
              <a:srgbClr val="FF0000"/>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5" name="文字方塊 24">
            <a:extLst>
              <a:ext uri="{FF2B5EF4-FFF2-40B4-BE49-F238E27FC236}">
                <a16:creationId xmlns:a16="http://schemas.microsoft.com/office/drawing/2014/main" id="{7BADD9C1-3897-4D25-8512-87D4FEA99C6C}"/>
              </a:ext>
            </a:extLst>
          </p:cNvPr>
          <p:cNvSpPr txBox="1"/>
          <p:nvPr/>
        </p:nvSpPr>
        <p:spPr>
          <a:xfrm>
            <a:off x="9976092" y="3383660"/>
            <a:ext cx="811750" cy="369332"/>
          </a:xfrm>
          <a:prstGeom prst="rect">
            <a:avLst/>
          </a:prstGeom>
          <a:noFill/>
          <a:effectLst/>
        </p:spPr>
        <p:txBody>
          <a:bodyPr wrap="square" rtlCol="0">
            <a:spAutoFit/>
          </a:bodyPr>
          <a:lstStyle/>
          <a:p>
            <a:r>
              <a:rPr lang="en-US" altLang="zh-TW" dirty="0">
                <a:solidFill>
                  <a:srgbClr val="FF0000"/>
                </a:solidFill>
                <a:highlight>
                  <a:srgbClr val="FFFF00"/>
                </a:highlight>
                <a:ea typeface="標楷體" panose="03000509000000000000" pitchFamily="65" charset="-120"/>
              </a:rPr>
              <a:t>4BTC</a:t>
            </a:r>
            <a:endParaRPr lang="zh-TW" altLang="en-US" dirty="0">
              <a:solidFill>
                <a:srgbClr val="FF0000"/>
              </a:solidFill>
              <a:highlight>
                <a:srgbClr val="FFFF00"/>
              </a:highlight>
              <a:ea typeface="標楷體" panose="03000509000000000000" pitchFamily="65" charset="-120"/>
            </a:endParaRPr>
          </a:p>
        </p:txBody>
      </p:sp>
      <p:sp>
        <p:nvSpPr>
          <p:cNvPr id="27" name="矩形 26">
            <a:extLst>
              <a:ext uri="{FF2B5EF4-FFF2-40B4-BE49-F238E27FC236}">
                <a16:creationId xmlns:a16="http://schemas.microsoft.com/office/drawing/2014/main" id="{3CCD42A9-8CA2-4713-A6EE-BCF18F66C6C9}"/>
              </a:ext>
            </a:extLst>
          </p:cNvPr>
          <p:cNvSpPr/>
          <p:nvPr/>
        </p:nvSpPr>
        <p:spPr>
          <a:xfrm>
            <a:off x="8835342" y="364666"/>
            <a:ext cx="2851230" cy="367564"/>
          </a:xfrm>
          <a:prstGeom prst="rect">
            <a:avLst/>
          </a:prstGeom>
          <a:solidFill>
            <a:schemeClr val="tx1">
              <a:alpha val="70000"/>
            </a:schemeClr>
          </a:solidFill>
          <a:ln>
            <a:noFill/>
          </a:ln>
          <a:effectLst>
            <a:outerShdw blurRad="50800" dist="38100" dir="2700000" algn="tl" rotWithShape="0">
              <a:prstClr val="black">
                <a:alpha val="40000"/>
              </a:prstClr>
            </a:outerShdw>
            <a:reflection blurRad="6350" stA="52000" endA="300" endPos="35000" dir="5400000" sy="-100000" algn="bl" rotWithShape="0"/>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 name="文字方塊 27">
            <a:extLst>
              <a:ext uri="{FF2B5EF4-FFF2-40B4-BE49-F238E27FC236}">
                <a16:creationId xmlns:a16="http://schemas.microsoft.com/office/drawing/2014/main" id="{F900E154-A147-4C1F-BF61-45BBE7E0A118}"/>
              </a:ext>
            </a:extLst>
          </p:cNvPr>
          <p:cNvSpPr txBox="1"/>
          <p:nvPr/>
        </p:nvSpPr>
        <p:spPr>
          <a:xfrm>
            <a:off x="8784380" y="367564"/>
            <a:ext cx="3101051" cy="369332"/>
          </a:xfrm>
          <a:prstGeom prst="rect">
            <a:avLst/>
          </a:prstGeom>
          <a:noFill/>
          <a:effectLst/>
        </p:spPr>
        <p:txBody>
          <a:bodyPr wrap="square" rtlCol="0">
            <a:spAutoFit/>
          </a:bodyPr>
          <a:lstStyle/>
          <a:p>
            <a:r>
              <a:rPr lang="zh-TW" altLang="en-US" dirty="0">
                <a:solidFill>
                  <a:schemeClr val="bg1"/>
                </a:solidFill>
                <a:latin typeface="Arial" panose="020B0604020202020204" pitchFamily="34" charset="0"/>
                <a:ea typeface="標楷體" panose="03000509000000000000" pitchFamily="65" charset="-120"/>
              </a:rPr>
              <a:t>區塊鏈中心教條：</a:t>
            </a:r>
            <a:r>
              <a:rPr lang="en-US" altLang="zh-TW" dirty="0">
                <a:solidFill>
                  <a:schemeClr val="bg1"/>
                </a:solidFill>
                <a:latin typeface="Arial" panose="020B0604020202020204" pitchFamily="34" charset="0"/>
                <a:ea typeface="標楷體" panose="03000509000000000000" pitchFamily="65" charset="-120"/>
              </a:rPr>
              <a:t>51%</a:t>
            </a:r>
            <a:r>
              <a:rPr lang="zh-TW" altLang="en-US" dirty="0">
                <a:solidFill>
                  <a:schemeClr val="bg1"/>
                </a:solidFill>
                <a:latin typeface="Arial" panose="020B0604020202020204" pitchFamily="34" charset="0"/>
                <a:ea typeface="標楷體" panose="03000509000000000000" pitchFamily="65" charset="-120"/>
              </a:rPr>
              <a:t> 規則</a:t>
            </a:r>
            <a:endParaRPr lang="zh-TW" altLang="en-US" dirty="0">
              <a:solidFill>
                <a:schemeClr val="bg1"/>
              </a:solidFill>
              <a:ea typeface="標楷體" panose="03000509000000000000" pitchFamily="65" charset="-120"/>
            </a:endParaRPr>
          </a:p>
        </p:txBody>
      </p:sp>
    </p:spTree>
    <p:extLst>
      <p:ext uri="{BB962C8B-B14F-4D97-AF65-F5344CB8AC3E}">
        <p14:creationId xmlns:p14="http://schemas.microsoft.com/office/powerpoint/2010/main" val="41163113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區塊鏈中心教條：</a:t>
            </a:r>
            <a:r>
              <a:rPr lang="en-US" altLang="zh-TW" dirty="0">
                <a:latin typeface="Arial" panose="020B0604020202020204" pitchFamily="34" charset="0"/>
                <a:ea typeface="標楷體" panose="03000509000000000000" pitchFamily="65" charset="-120"/>
              </a:rPr>
              <a:t>51%</a:t>
            </a:r>
            <a:r>
              <a:rPr lang="zh-TW" altLang="en-US" dirty="0">
                <a:latin typeface="Arial" panose="020B0604020202020204" pitchFamily="34" charset="0"/>
                <a:ea typeface="標楷體" panose="03000509000000000000" pitchFamily="65" charset="-120"/>
              </a:rPr>
              <a:t> 規則</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12</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2823189"/>
            <a:ext cx="10515600" cy="1200329"/>
          </a:xfrm>
          <a:prstGeom prst="rect">
            <a:avLst/>
          </a:prstGeom>
          <a:noFill/>
          <a:effectLst/>
        </p:spPr>
        <p:txBody>
          <a:bodyPr wrap="square" rtlCol="0">
            <a:spAutoFit/>
          </a:bodyPr>
          <a:lstStyle/>
          <a:p>
            <a:pPr indent="457200" algn="just" hangingPunct="0"/>
            <a:r>
              <a:rPr lang="zh-TW" altLang="en-US" dirty="0">
                <a:latin typeface="Arial" panose="020B0604020202020204" pitchFamily="34" charset="0"/>
                <a:ea typeface="標楷體" panose="03000509000000000000" pitchFamily="65" charset="-120"/>
              </a:rPr>
              <a:t>在區塊鏈世界裡，只要有人可以掌握</a:t>
            </a:r>
            <a:r>
              <a:rPr lang="en-US" altLang="zh-TW" dirty="0">
                <a:latin typeface="Arial" panose="020B0604020202020204" pitchFamily="34" charset="0"/>
                <a:ea typeface="標楷體" panose="03000509000000000000" pitchFamily="65" charset="-120"/>
              </a:rPr>
              <a:t>51%</a:t>
            </a:r>
            <a:r>
              <a:rPr lang="zh-TW" altLang="en-US" dirty="0">
                <a:latin typeface="Arial" panose="020B0604020202020204" pitchFamily="34" charset="0"/>
                <a:ea typeface="標楷體" panose="03000509000000000000" pitchFamily="65" charset="-120"/>
              </a:rPr>
              <a:t>的電腦</a:t>
            </a:r>
            <a:r>
              <a:rPr lang="en-US" altLang="zh-TW" dirty="0">
                <a:latin typeface="Arial" panose="020B0604020202020204" pitchFamily="34" charset="0"/>
                <a:ea typeface="標楷體" panose="03000509000000000000" pitchFamily="65" charset="-120"/>
              </a:rPr>
              <a:t>(</a:t>
            </a:r>
            <a:r>
              <a:rPr lang="zh-TW" altLang="en-US" dirty="0">
                <a:latin typeface="Arial" panose="020B0604020202020204" pitchFamily="34" charset="0"/>
                <a:ea typeface="標楷體" panose="03000509000000000000" pitchFamily="65" charset="-120"/>
              </a:rPr>
              <a:t>節點</a:t>
            </a:r>
            <a:r>
              <a:rPr lang="en-US" altLang="zh-TW" dirty="0">
                <a:latin typeface="Arial" panose="020B0604020202020204" pitchFamily="34" charset="0"/>
                <a:ea typeface="標楷體" panose="03000509000000000000" pitchFamily="65" charset="-120"/>
              </a:rPr>
              <a:t>)</a:t>
            </a:r>
            <a:r>
              <a:rPr lang="zh-TW" altLang="en-US" dirty="0">
                <a:latin typeface="Arial" panose="020B0604020202020204" pitchFamily="34" charset="0"/>
                <a:ea typeface="標楷體" panose="03000509000000000000" pitchFamily="65" charset="-120"/>
              </a:rPr>
              <a:t>，錯的也會變成對的，對的無從狡辯，則這個區塊鏈就會失去作用，稱為「</a:t>
            </a:r>
            <a:r>
              <a:rPr lang="en-US" altLang="zh-TW" dirty="0">
                <a:latin typeface="Arial" panose="020B0604020202020204" pitchFamily="34" charset="0"/>
                <a:ea typeface="標楷體" panose="03000509000000000000" pitchFamily="65" charset="-120"/>
              </a:rPr>
              <a:t>51%</a:t>
            </a:r>
            <a:r>
              <a:rPr lang="zh-TW" altLang="en-US" dirty="0">
                <a:latin typeface="Arial" panose="020B0604020202020204" pitchFamily="34" charset="0"/>
                <a:ea typeface="標楷體" panose="03000509000000000000" pitchFamily="65" charset="-120"/>
              </a:rPr>
              <a:t>規則</a:t>
            </a:r>
            <a:r>
              <a:rPr lang="en-US" altLang="zh-TW" dirty="0">
                <a:latin typeface="Arial" panose="020B0604020202020204" pitchFamily="34" charset="0"/>
                <a:ea typeface="標楷體" panose="03000509000000000000" pitchFamily="65" charset="-120"/>
              </a:rPr>
              <a:t>(51%</a:t>
            </a:r>
            <a:r>
              <a:rPr lang="zh-TW" altLang="en-US" dirty="0">
                <a:latin typeface="Arial" panose="020B0604020202020204" pitchFamily="34" charset="0"/>
                <a:ea typeface="標楷體" panose="03000509000000000000" pitchFamily="65" charset="-120"/>
              </a:rPr>
              <a:t> </a:t>
            </a:r>
            <a:r>
              <a:rPr lang="en-US" altLang="zh-TW" dirty="0">
                <a:latin typeface="Arial" panose="020B0604020202020204" pitchFamily="34" charset="0"/>
                <a:ea typeface="標楷體" panose="03000509000000000000" pitchFamily="65" charset="-120"/>
              </a:rPr>
              <a:t>rule)</a:t>
            </a:r>
            <a:r>
              <a:rPr lang="zh-TW" altLang="en-US" dirty="0">
                <a:latin typeface="Arial" panose="020B0604020202020204" pitchFamily="34" charset="0"/>
                <a:ea typeface="標楷體" panose="03000509000000000000" pitchFamily="65" charset="-120"/>
              </a:rPr>
              <a:t>」。</a:t>
            </a:r>
            <a:endParaRPr lang="en-US" altLang="zh-TW" dirty="0">
              <a:latin typeface="Arial" panose="020B0604020202020204" pitchFamily="34" charset="0"/>
              <a:ea typeface="標楷體" panose="03000509000000000000" pitchFamily="65" charset="-120"/>
            </a:endParaRPr>
          </a:p>
          <a:p>
            <a:pPr algn="just" hangingPunct="0"/>
            <a:endParaRPr lang="en-US" altLang="zh-TW" dirty="0">
              <a:latin typeface="Arial" panose="020B0604020202020204" pitchFamily="34" charset="0"/>
              <a:ea typeface="標楷體" panose="03000509000000000000" pitchFamily="65" charset="-120"/>
            </a:endParaRPr>
          </a:p>
          <a:p>
            <a:pPr algn="just" hangingPunct="0"/>
            <a:r>
              <a:rPr lang="zh-TW" altLang="en-US" dirty="0">
                <a:ea typeface="標楷體" panose="03000509000000000000" pitchFamily="65" charset="-120"/>
              </a:rPr>
              <a:t>因此比特幣不是這樣運作的，那又是如何呢！？</a:t>
            </a: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270E3959-CFCA-4A6A-941E-94D9D1D271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89940" y="3935100"/>
            <a:ext cx="1550328" cy="2330955"/>
          </a:xfrm>
          <a:prstGeom prst="rect">
            <a:avLst/>
          </a:prstGeom>
          <a:effectLst>
            <a:outerShdw blurRad="50800" dist="38100" dir="2700000" algn="tl" rotWithShape="0">
              <a:prstClr val="black">
                <a:alpha val="40000"/>
              </a:prstClr>
            </a:outerShdw>
          </a:effectLst>
        </p:spPr>
      </p:pic>
      <p:pic>
        <p:nvPicPr>
          <p:cNvPr id="12" name="圖片 11">
            <a:extLst>
              <a:ext uri="{FF2B5EF4-FFF2-40B4-BE49-F238E27FC236}">
                <a16:creationId xmlns:a16="http://schemas.microsoft.com/office/drawing/2014/main" id="{51FEDC96-C518-4FD9-83D9-52A94156CC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875460">
            <a:off x="9462489" y="5199656"/>
            <a:ext cx="958583" cy="134341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8484357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實際運行方式</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13</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80640" y="1690688"/>
            <a:ext cx="10515600" cy="3693319"/>
          </a:xfrm>
          <a:prstGeom prst="rect">
            <a:avLst/>
          </a:prstGeom>
          <a:noFill/>
          <a:effectLst/>
        </p:spPr>
        <p:txBody>
          <a:bodyPr wrap="square" rtlCol="0">
            <a:spAutoFit/>
          </a:bodyPr>
          <a:lstStyle/>
          <a:p>
            <a:pPr algn="just" hangingPunct="0"/>
            <a:r>
              <a:rPr lang="en-US" altLang="zh-TW" dirty="0">
                <a:ea typeface="標楷體" panose="03000509000000000000" pitchFamily="65" charset="-120"/>
              </a:rPr>
              <a:t>1.</a:t>
            </a:r>
            <a:r>
              <a:rPr lang="zh-TW" altLang="en-US" dirty="0">
                <a:ea typeface="標楷體" panose="03000509000000000000" pitchFamily="65" charset="-120"/>
              </a:rPr>
              <a:t> 由</a:t>
            </a:r>
            <a:r>
              <a:rPr lang="en-US" altLang="zh-TW" dirty="0">
                <a:ea typeface="標楷體" panose="03000509000000000000" pitchFamily="65" charset="-120"/>
              </a:rPr>
              <a:t>Satoshi</a:t>
            </a:r>
            <a:r>
              <a:rPr lang="zh-TW" altLang="en-US" dirty="0">
                <a:ea typeface="標楷體" panose="03000509000000000000" pitchFamily="65" charset="-120"/>
              </a:rPr>
              <a:t>發起建立第一個「節點</a:t>
            </a:r>
            <a:r>
              <a:rPr lang="en-US" altLang="zh-TW" dirty="0">
                <a:ea typeface="標楷體" panose="03000509000000000000" pitchFamily="65" charset="-120"/>
              </a:rPr>
              <a:t>(Node)</a:t>
            </a:r>
            <a:r>
              <a:rPr lang="zh-TW" altLang="en-US" dirty="0">
                <a:ea typeface="標楷體" panose="03000509000000000000" pitchFamily="65" charset="-120"/>
              </a:rPr>
              <a:t>」，節點指的是在伺服器</a:t>
            </a:r>
            <a:r>
              <a:rPr lang="en-US" altLang="zh-TW" dirty="0">
                <a:ea typeface="標楷體" panose="03000509000000000000" pitchFamily="65" charset="-120"/>
              </a:rPr>
              <a:t>(</a:t>
            </a:r>
            <a:r>
              <a:rPr lang="zh-TW" altLang="en-US" dirty="0">
                <a:ea typeface="標楷體" panose="03000509000000000000" pitchFamily="65" charset="-120"/>
              </a:rPr>
              <a:t>高階電腦</a:t>
            </a:r>
            <a:r>
              <a:rPr lang="en-US" altLang="zh-TW" dirty="0">
                <a:ea typeface="標楷體" panose="03000509000000000000" pitchFamily="65" charset="-120"/>
              </a:rPr>
              <a:t>)</a:t>
            </a:r>
            <a:r>
              <a:rPr lang="zh-TW" altLang="en-US" dirty="0">
                <a:ea typeface="標楷體" panose="03000509000000000000" pitchFamily="65" charset="-120"/>
              </a:rPr>
              <a:t>內安裝「節點軟體</a:t>
            </a:r>
            <a:r>
              <a:rPr lang="en-US" altLang="zh-TW" dirty="0">
                <a:ea typeface="標楷體" panose="03000509000000000000" pitchFamily="65" charset="-120"/>
              </a:rPr>
              <a:t>(</a:t>
            </a:r>
            <a:r>
              <a:rPr lang="zh-TW" altLang="en-US" dirty="0">
                <a:ea typeface="標楷體" panose="03000509000000000000" pitchFamily="65" charset="-120"/>
              </a:rPr>
              <a:t>採礦程式</a:t>
            </a:r>
            <a:r>
              <a:rPr lang="en-US" altLang="zh-TW" dirty="0">
                <a:ea typeface="標楷體" panose="03000509000000000000" pitchFamily="65" charset="-120"/>
              </a:rPr>
              <a:t>)</a:t>
            </a:r>
            <a:r>
              <a:rPr lang="zh-TW" altLang="en-US" dirty="0">
                <a:ea typeface="標楷體" panose="03000509000000000000" pitchFamily="65" charset="-120"/>
              </a:rPr>
              <a:t>」與「比特幣帳本</a:t>
            </a:r>
            <a:r>
              <a:rPr lang="en-US" altLang="zh-TW" dirty="0">
                <a:ea typeface="標楷體" panose="03000509000000000000" pitchFamily="65" charset="-120"/>
              </a:rPr>
              <a:t>(</a:t>
            </a:r>
            <a:r>
              <a:rPr lang="zh-TW" altLang="en-US" dirty="0">
                <a:ea typeface="標楷體" panose="03000509000000000000" pitchFamily="65" charset="-120"/>
              </a:rPr>
              <a:t>區塊鏈</a:t>
            </a:r>
            <a:r>
              <a:rPr lang="en-US" altLang="zh-TW" dirty="0">
                <a:ea typeface="標楷體" panose="03000509000000000000" pitchFamily="65" charset="-120"/>
              </a:rPr>
              <a:t>)</a:t>
            </a:r>
            <a:r>
              <a:rPr lang="zh-TW" altLang="en-US" dirty="0">
                <a:ea typeface="標楷體" panose="03000509000000000000" pitchFamily="65" charset="-120"/>
              </a:rPr>
              <a:t>」。</a:t>
            </a:r>
            <a:endParaRPr lang="en-US" altLang="zh-TW" dirty="0">
              <a:ea typeface="標楷體" panose="03000509000000000000" pitchFamily="65" charset="-120"/>
            </a:endParaRPr>
          </a:p>
          <a:p>
            <a:pPr algn="just" hangingPunct="0"/>
            <a:endParaRPr lang="en-US" altLang="zh-TW" dirty="0">
              <a:ea typeface="標楷體" panose="03000509000000000000" pitchFamily="65" charset="-120"/>
            </a:endParaRPr>
          </a:p>
          <a:p>
            <a:pPr algn="just" hangingPunct="0"/>
            <a:r>
              <a:rPr lang="en-US" altLang="zh-TW" dirty="0">
                <a:ea typeface="標楷體" panose="03000509000000000000" pitchFamily="65" charset="-120"/>
              </a:rPr>
              <a:t>2.</a:t>
            </a:r>
            <a:r>
              <a:rPr lang="zh-TW" altLang="en-US" dirty="0">
                <a:ea typeface="標楷體" panose="03000509000000000000" pitchFamily="65" charset="-120"/>
              </a:rPr>
              <a:t> 號朝網路上熟悉電腦操作的自願者在世界各地建立節點，同時在伺服器內安裝節點軟體與比特幣帳本。</a:t>
            </a:r>
            <a:endParaRPr lang="en-US" altLang="zh-TW" dirty="0">
              <a:ea typeface="標楷體" panose="03000509000000000000" pitchFamily="65" charset="-120"/>
            </a:endParaRPr>
          </a:p>
          <a:p>
            <a:pPr algn="just" hangingPunct="0"/>
            <a:endParaRPr lang="en-US" altLang="zh-TW" dirty="0">
              <a:ea typeface="標楷體" panose="03000509000000000000" pitchFamily="65" charset="-120"/>
            </a:endParaRPr>
          </a:p>
          <a:p>
            <a:pPr algn="just" hangingPunct="0"/>
            <a:r>
              <a:rPr lang="en-US" altLang="zh-TW" dirty="0">
                <a:ea typeface="標楷體" panose="03000509000000000000" pitchFamily="65" charset="-120"/>
              </a:rPr>
              <a:t>3.</a:t>
            </a:r>
            <a:r>
              <a:rPr lang="zh-TW" altLang="en-US" dirty="0">
                <a:ea typeface="標楷體" panose="03000509000000000000" pitchFamily="65" charset="-120"/>
              </a:rPr>
              <a:t> 節點與節點之間經由「對等式</a:t>
            </a:r>
            <a:r>
              <a:rPr lang="en-US" altLang="zh-TW" dirty="0">
                <a:ea typeface="標楷體" panose="03000509000000000000" pitchFamily="65" charset="-120"/>
              </a:rPr>
              <a:t>(Peer to peer)</a:t>
            </a:r>
            <a:r>
              <a:rPr lang="zh-TW" altLang="en-US" dirty="0">
                <a:ea typeface="標楷體" panose="03000509000000000000" pitchFamily="65" charset="-120"/>
              </a:rPr>
              <a:t>」網路連線軟體進行資料交換，最後每一個節點</a:t>
            </a:r>
            <a:r>
              <a:rPr lang="en-US" altLang="zh-TW" dirty="0">
                <a:ea typeface="標楷體" panose="03000509000000000000" pitchFamily="65" charset="-120"/>
              </a:rPr>
              <a:t>(</a:t>
            </a:r>
            <a:r>
              <a:rPr lang="zh-TW" altLang="en-US" dirty="0">
                <a:ea typeface="標楷體" panose="03000509000000000000" pitchFamily="65" charset="-120"/>
              </a:rPr>
              <a:t>電腦</a:t>
            </a:r>
            <a:r>
              <a:rPr lang="en-US" altLang="zh-TW" dirty="0">
                <a:ea typeface="標楷體" panose="03000509000000000000" pitchFamily="65" charset="-120"/>
              </a:rPr>
              <a:t>)</a:t>
            </a:r>
            <a:r>
              <a:rPr lang="zh-TW" altLang="en-US" dirty="0">
                <a:ea typeface="標楷體" panose="03000509000000000000" pitchFamily="65" charset="-120"/>
              </a:rPr>
              <a:t>內的比特幣帳本</a:t>
            </a:r>
            <a:r>
              <a:rPr lang="en-US" altLang="zh-TW" dirty="0">
                <a:ea typeface="標楷體" panose="03000509000000000000" pitchFamily="65" charset="-120"/>
              </a:rPr>
              <a:t>(</a:t>
            </a:r>
            <a:r>
              <a:rPr lang="zh-TW" altLang="en-US" dirty="0">
                <a:ea typeface="標楷體" panose="03000509000000000000" pitchFamily="65" charset="-120"/>
              </a:rPr>
              <a:t>區塊鏈</a:t>
            </a:r>
            <a:r>
              <a:rPr lang="en-US" altLang="zh-TW" dirty="0">
                <a:ea typeface="標楷體" panose="03000509000000000000" pitchFamily="65" charset="-120"/>
              </a:rPr>
              <a:t>)</a:t>
            </a:r>
            <a:r>
              <a:rPr lang="zh-TW" altLang="en-US" dirty="0">
                <a:ea typeface="標楷體" panose="03000509000000000000" pitchFamily="65" charset="-120"/>
              </a:rPr>
              <a:t>內容都一樣。</a:t>
            </a:r>
            <a:endParaRPr lang="en-US" altLang="zh-TW" dirty="0">
              <a:ea typeface="標楷體" panose="03000509000000000000" pitchFamily="65" charset="-120"/>
            </a:endParaRPr>
          </a:p>
          <a:p>
            <a:pPr algn="just" hangingPunct="0"/>
            <a:endParaRPr lang="en-US" altLang="zh-TW" dirty="0">
              <a:ea typeface="標楷體" panose="03000509000000000000" pitchFamily="65" charset="-120"/>
            </a:endParaRPr>
          </a:p>
          <a:p>
            <a:pPr algn="just" hangingPunct="0"/>
            <a:r>
              <a:rPr lang="en-US" altLang="zh-TW" dirty="0">
                <a:ea typeface="標楷體" panose="03000509000000000000" pitchFamily="65" charset="-120"/>
              </a:rPr>
              <a:t>4.</a:t>
            </a:r>
            <a:r>
              <a:rPr lang="zh-TW" altLang="en-US" dirty="0">
                <a:ea typeface="標楷體" panose="03000509000000000000" pitchFamily="65" charset="-120"/>
              </a:rPr>
              <a:t> 使用者安裝應用程式「比特幣電子零錢包</a:t>
            </a:r>
            <a:r>
              <a:rPr lang="en-US" altLang="zh-TW" dirty="0">
                <a:ea typeface="標楷體" panose="03000509000000000000" pitchFamily="65" charset="-120"/>
              </a:rPr>
              <a:t>(BTC</a:t>
            </a:r>
            <a:r>
              <a:rPr lang="zh-TW" altLang="en-US" dirty="0">
                <a:ea typeface="標楷體" panose="03000509000000000000" pitchFamily="65" charset="-120"/>
              </a:rPr>
              <a:t> </a:t>
            </a:r>
            <a:r>
              <a:rPr lang="en-US" altLang="zh-TW" dirty="0">
                <a:ea typeface="標楷體" panose="03000509000000000000" pitchFamily="65" charset="-120"/>
              </a:rPr>
              <a:t>wallet)</a:t>
            </a:r>
            <a:r>
              <a:rPr lang="zh-TW" altLang="en-US" dirty="0">
                <a:ea typeface="標楷體" panose="03000509000000000000" pitchFamily="65" charset="-120"/>
              </a:rPr>
              <a:t>」，並且以手機等付款機制，使用簡單。</a:t>
            </a:r>
            <a:endParaRPr lang="en-US" altLang="zh-TW" dirty="0">
              <a:ea typeface="標楷體" panose="03000509000000000000" pitchFamily="65" charset="-120"/>
            </a:endParaRPr>
          </a:p>
          <a:p>
            <a:pPr algn="just" hangingPunct="0"/>
            <a:endParaRPr lang="en-US" altLang="zh-TW" dirty="0">
              <a:ea typeface="標楷體" panose="03000509000000000000" pitchFamily="65" charset="-120"/>
            </a:endParaRPr>
          </a:p>
          <a:p>
            <a:pPr algn="just" hangingPunct="0"/>
            <a:r>
              <a:rPr lang="en-US" altLang="zh-TW" dirty="0">
                <a:ea typeface="標楷體" panose="03000509000000000000" pitchFamily="65" charset="-120"/>
              </a:rPr>
              <a:t>5.</a:t>
            </a:r>
            <a:r>
              <a:rPr lang="zh-TW" altLang="en-US" dirty="0">
                <a:ea typeface="標楷體" panose="03000509000000000000" pitchFamily="65" charset="-120"/>
              </a:rPr>
              <a:t> 應用程式將交易內容回傳至節點，節點再將交易內容傳遞給所有的節點，使每一個節點內的比特幣帳本</a:t>
            </a:r>
            <a:r>
              <a:rPr lang="en-US" altLang="zh-TW" dirty="0">
                <a:ea typeface="標楷體" panose="03000509000000000000" pitchFamily="65" charset="-120"/>
              </a:rPr>
              <a:t>(</a:t>
            </a:r>
            <a:r>
              <a:rPr lang="zh-TW" altLang="en-US" dirty="0">
                <a:ea typeface="標楷體" panose="03000509000000000000" pitchFamily="65" charset="-120"/>
              </a:rPr>
              <a:t>區塊鏈</a:t>
            </a:r>
            <a:r>
              <a:rPr lang="en-US" altLang="zh-TW" dirty="0">
                <a:ea typeface="標楷體" panose="03000509000000000000" pitchFamily="65" charset="-120"/>
              </a:rPr>
              <a:t>)</a:t>
            </a:r>
            <a:r>
              <a:rPr lang="zh-TW" altLang="en-US" dirty="0">
                <a:ea typeface="標楷體" panose="03000509000000000000" pitchFamily="65" charset="-120"/>
              </a:rPr>
              <a:t>都有相同的內容。</a:t>
            </a:r>
            <a:endParaRPr lang="en-US" altLang="zh-TW" dirty="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8" name="圖片 7">
            <a:extLst>
              <a:ext uri="{FF2B5EF4-FFF2-40B4-BE49-F238E27FC236}">
                <a16:creationId xmlns:a16="http://schemas.microsoft.com/office/drawing/2014/main" id="{422F0FE8-ED99-49A1-8BFF-8DC86A8D34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8443" y="5370370"/>
            <a:ext cx="1356249" cy="1339200"/>
          </a:xfrm>
          <a:prstGeom prst="rect">
            <a:avLst/>
          </a:prstGeom>
          <a:ln>
            <a:noFill/>
          </a:ln>
          <a:effectLst>
            <a:softEdge rad="112500"/>
          </a:effectLst>
        </p:spPr>
      </p:pic>
      <p:pic>
        <p:nvPicPr>
          <p:cNvPr id="10" name="圖片 9">
            <a:extLst>
              <a:ext uri="{FF2B5EF4-FFF2-40B4-BE49-F238E27FC236}">
                <a16:creationId xmlns:a16="http://schemas.microsoft.com/office/drawing/2014/main" id="{508AFDB1-74E1-47FB-A443-8983CFB567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8213" y="5370369"/>
            <a:ext cx="955575" cy="1339200"/>
          </a:xfrm>
          <a:prstGeom prst="rect">
            <a:avLst/>
          </a:prstGeom>
          <a:effectLst>
            <a:outerShdw blurRad="50800" dist="38100" dir="2700000" algn="tl" rotWithShape="0">
              <a:prstClr val="black">
                <a:alpha val="40000"/>
              </a:prstClr>
            </a:outerShdw>
          </a:effectLst>
        </p:spPr>
      </p:pic>
      <p:pic>
        <p:nvPicPr>
          <p:cNvPr id="12" name="圖片 11">
            <a:extLst>
              <a:ext uri="{FF2B5EF4-FFF2-40B4-BE49-F238E27FC236}">
                <a16:creationId xmlns:a16="http://schemas.microsoft.com/office/drawing/2014/main" id="{8BEC11C0-180E-4AB3-B08C-BD440B736C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35837" y="5372101"/>
            <a:ext cx="2377721" cy="1337468"/>
          </a:xfrm>
          <a:prstGeom prst="rect">
            <a:avLst/>
          </a:prstGeom>
        </p:spPr>
      </p:pic>
    </p:spTree>
    <p:extLst>
      <p:ext uri="{BB962C8B-B14F-4D97-AF65-F5344CB8AC3E}">
        <p14:creationId xmlns:p14="http://schemas.microsoft.com/office/powerpoint/2010/main" val="17739160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實際運行方式</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14</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1825625"/>
            <a:ext cx="10515600" cy="646331"/>
          </a:xfrm>
          <a:prstGeom prst="rect">
            <a:avLst/>
          </a:prstGeom>
          <a:noFill/>
          <a:effectLst/>
        </p:spPr>
        <p:txBody>
          <a:bodyPr wrap="square" rtlCol="0">
            <a:spAutoFit/>
          </a:bodyPr>
          <a:lstStyle/>
          <a:p>
            <a:pPr indent="457200"/>
            <a:r>
              <a:rPr lang="zh-TW" altLang="en-US" dirty="0">
                <a:ea typeface="標楷體" panose="03000509000000000000" pitchFamily="65" charset="-120"/>
              </a:rPr>
              <a:t>全球有的比特幣帳本</a:t>
            </a:r>
            <a:r>
              <a:rPr lang="en-US" altLang="zh-TW" dirty="0">
                <a:ea typeface="標楷體" panose="03000509000000000000" pitchFamily="65" charset="-120"/>
              </a:rPr>
              <a:t>(</a:t>
            </a:r>
            <a:r>
              <a:rPr lang="zh-TW" altLang="en-US" dirty="0">
                <a:ea typeface="標楷體" panose="03000509000000000000" pitchFamily="65" charset="-120"/>
              </a:rPr>
              <a:t>區塊鏈</a:t>
            </a:r>
            <a:r>
              <a:rPr lang="en-US" altLang="zh-TW" dirty="0">
                <a:ea typeface="標楷體" panose="03000509000000000000" pitchFamily="65" charset="-120"/>
              </a:rPr>
              <a:t>)</a:t>
            </a:r>
            <a:r>
              <a:rPr lang="zh-TW" altLang="en-US" dirty="0">
                <a:ea typeface="標楷體" panose="03000509000000000000" pitchFamily="65" charset="-120"/>
              </a:rPr>
              <a:t>的節點都是熟悉電腦的自願者所建立，又稱「礦工」，而電腦稱為「礦機」，使用者只需要使用應用程式就可支付，不用管比特幣帳本</a:t>
            </a:r>
            <a:r>
              <a:rPr lang="en-US" altLang="zh-TW" dirty="0">
                <a:ea typeface="標楷體" panose="03000509000000000000" pitchFamily="65" charset="-120"/>
              </a:rPr>
              <a:t>(</a:t>
            </a:r>
            <a:r>
              <a:rPr lang="zh-TW" altLang="en-US" dirty="0">
                <a:ea typeface="標楷體" panose="03000509000000000000" pitchFamily="65" charset="-120"/>
              </a:rPr>
              <a:t>區塊鏈</a:t>
            </a:r>
            <a:r>
              <a:rPr lang="en-US" altLang="zh-TW" dirty="0">
                <a:ea typeface="標楷體" panose="03000509000000000000" pitchFamily="65" charset="-120"/>
              </a:rPr>
              <a:t>)</a:t>
            </a:r>
            <a:r>
              <a:rPr lang="zh-TW" altLang="en-US" dirty="0">
                <a:ea typeface="標楷體" panose="03000509000000000000" pitchFamily="65" charset="-120"/>
              </a:rPr>
              <a:t>如何運作。</a:t>
            </a:r>
            <a:endParaRPr lang="en-US" altLang="zh-TW" dirty="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0" name="圖片 9">
            <a:extLst>
              <a:ext uri="{FF2B5EF4-FFF2-40B4-BE49-F238E27FC236}">
                <a16:creationId xmlns:a16="http://schemas.microsoft.com/office/drawing/2014/main" id="{D6F67E15-DD13-423C-A1D6-013774F2AF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9201" y="2606893"/>
            <a:ext cx="3094738" cy="3055837"/>
          </a:xfrm>
          <a:prstGeom prst="rect">
            <a:avLst/>
          </a:prstGeom>
          <a:effectLst>
            <a:outerShdw blurRad="50800" dist="38100" dir="2700000" algn="tl" rotWithShape="0">
              <a:prstClr val="black">
                <a:alpha val="40000"/>
              </a:prstClr>
            </a:outerShdw>
          </a:effectLst>
        </p:spPr>
      </p:pic>
      <p:pic>
        <p:nvPicPr>
          <p:cNvPr id="12" name="圖片 11">
            <a:extLst>
              <a:ext uri="{FF2B5EF4-FFF2-40B4-BE49-F238E27FC236}">
                <a16:creationId xmlns:a16="http://schemas.microsoft.com/office/drawing/2014/main" id="{ACD33A7D-08F7-4E02-A65E-2DB5A47BF3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3683" y="3520661"/>
            <a:ext cx="2969118" cy="2972214"/>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3002961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比特幣的區塊鏈</a:t>
            </a:r>
          </a:p>
        </p:txBody>
      </p:sp>
      <p:pic>
        <p:nvPicPr>
          <p:cNvPr id="8" name="內容版面配置區 7">
            <a:extLst>
              <a:ext uri="{FF2B5EF4-FFF2-40B4-BE49-F238E27FC236}">
                <a16:creationId xmlns:a16="http://schemas.microsoft.com/office/drawing/2014/main" id="{8DADCD0A-D58D-4D9E-92DE-3A2ECDB8CF5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6129" y="2502220"/>
            <a:ext cx="3454321" cy="2590742"/>
          </a:xfrm>
          <a:prstGeom prst="rect">
            <a:avLst/>
          </a:prstGeom>
          <a:ln>
            <a:noFill/>
          </a:ln>
          <a:effectLst>
            <a:softEdge rad="112500"/>
          </a:effectLst>
        </p:spPr>
      </p:pic>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15</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1578890"/>
            <a:ext cx="10515600" cy="923330"/>
          </a:xfrm>
          <a:prstGeom prst="rect">
            <a:avLst/>
          </a:prstGeom>
          <a:noFill/>
          <a:effectLst/>
        </p:spPr>
        <p:txBody>
          <a:bodyPr wrap="square" rtlCol="0">
            <a:spAutoFit/>
          </a:bodyPr>
          <a:lstStyle/>
          <a:p>
            <a:pPr algn="just"/>
            <a:r>
              <a:rPr lang="zh-TW" altLang="en-US" dirty="0">
                <a:ea typeface="標楷體" panose="03000509000000000000" pitchFamily="65" charset="-120"/>
              </a:rPr>
              <a:t>區塊就是「存摺」，一本郵局存摺可記錄大約</a:t>
            </a:r>
            <a:r>
              <a:rPr lang="en-US" altLang="zh-TW" dirty="0">
                <a:ea typeface="標楷體" panose="03000509000000000000" pitchFamily="65" charset="-120"/>
              </a:rPr>
              <a:t>200</a:t>
            </a:r>
            <a:r>
              <a:rPr lang="zh-TW" altLang="en-US" dirty="0">
                <a:ea typeface="標楷體" panose="03000509000000000000" pitchFamily="65" charset="-120"/>
              </a:rPr>
              <a:t>筆交易，一個比特幣區塊可記錄約</a:t>
            </a:r>
            <a:r>
              <a:rPr lang="en-US" altLang="zh-TW" dirty="0">
                <a:ea typeface="標楷體" panose="03000509000000000000" pitchFamily="65" charset="-120"/>
              </a:rPr>
              <a:t>4000</a:t>
            </a:r>
            <a:r>
              <a:rPr lang="zh-TW" altLang="en-US" dirty="0">
                <a:ea typeface="標楷體" panose="03000509000000000000" pitchFamily="65" charset="-120"/>
              </a:rPr>
              <a:t>筆交易。</a:t>
            </a:r>
            <a:endParaRPr lang="en-US" altLang="zh-TW" dirty="0">
              <a:ea typeface="標楷體" panose="03000509000000000000" pitchFamily="65" charset="-120"/>
            </a:endParaRPr>
          </a:p>
          <a:p>
            <a:pPr algn="just"/>
            <a:r>
              <a:rPr lang="zh-TW" altLang="en-US" dirty="0">
                <a:ea typeface="標楷體" panose="03000509000000000000" pitchFamily="65" charset="-120"/>
              </a:rPr>
              <a:t>存摺按照固定格式紀錄資料，例如：日期、付款人、收款人、交易金額、結餘，區塊也是如此，所以稱為「資料結構</a:t>
            </a:r>
            <a:r>
              <a:rPr lang="en-US" altLang="zh-TW" dirty="0">
                <a:ea typeface="標楷體" panose="03000509000000000000" pitchFamily="65" charset="-120"/>
              </a:rPr>
              <a:t>(Data structure)</a:t>
            </a:r>
            <a:r>
              <a:rPr lang="zh-TW" altLang="en-US" dirty="0">
                <a:ea typeface="標楷體" panose="03000509000000000000" pitchFamily="65" charset="-120"/>
              </a:rPr>
              <a:t>」。</a:t>
            </a: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aphicFrame>
        <p:nvGraphicFramePr>
          <p:cNvPr id="9" name="表格 9">
            <a:extLst>
              <a:ext uri="{FF2B5EF4-FFF2-40B4-BE49-F238E27FC236}">
                <a16:creationId xmlns:a16="http://schemas.microsoft.com/office/drawing/2014/main" id="{AB180FCA-C4CE-4051-B5AE-84432E7BCB57}"/>
              </a:ext>
            </a:extLst>
          </p:cNvPr>
          <p:cNvGraphicFramePr>
            <a:graphicFrameLocks noGrp="1"/>
          </p:cNvGraphicFramePr>
          <p:nvPr>
            <p:extLst>
              <p:ext uri="{D42A27DB-BD31-4B8C-83A1-F6EECF244321}">
                <p14:modId xmlns:p14="http://schemas.microsoft.com/office/powerpoint/2010/main" val="141638332"/>
              </p:ext>
            </p:extLst>
          </p:nvPr>
        </p:nvGraphicFramePr>
        <p:xfrm>
          <a:off x="6155957" y="2532642"/>
          <a:ext cx="4824120" cy="2560320"/>
        </p:xfrm>
        <a:graphic>
          <a:graphicData uri="http://schemas.openxmlformats.org/drawingml/2006/table">
            <a:tbl>
              <a:tblPr firstRow="1" bandRow="1">
                <a:effectLst>
                  <a:outerShdw blurRad="50800" dist="38100" dir="2700000" algn="tl" rotWithShape="0">
                    <a:prstClr val="black">
                      <a:alpha val="40000"/>
                    </a:prstClr>
                  </a:outerShdw>
                </a:effectLst>
                <a:tableStyleId>{616DA210-FB5B-4158-B5E0-FEB733F419BA}</a:tableStyleId>
              </a:tblPr>
              <a:tblGrid>
                <a:gridCol w="1206030">
                  <a:extLst>
                    <a:ext uri="{9D8B030D-6E8A-4147-A177-3AD203B41FA5}">
                      <a16:colId xmlns:a16="http://schemas.microsoft.com/office/drawing/2014/main" val="1524309920"/>
                    </a:ext>
                  </a:extLst>
                </a:gridCol>
                <a:gridCol w="1206030">
                  <a:extLst>
                    <a:ext uri="{9D8B030D-6E8A-4147-A177-3AD203B41FA5}">
                      <a16:colId xmlns:a16="http://schemas.microsoft.com/office/drawing/2014/main" val="2813473430"/>
                    </a:ext>
                  </a:extLst>
                </a:gridCol>
                <a:gridCol w="1206030">
                  <a:extLst>
                    <a:ext uri="{9D8B030D-6E8A-4147-A177-3AD203B41FA5}">
                      <a16:colId xmlns:a16="http://schemas.microsoft.com/office/drawing/2014/main" val="1297048606"/>
                    </a:ext>
                  </a:extLst>
                </a:gridCol>
                <a:gridCol w="1206030">
                  <a:extLst>
                    <a:ext uri="{9D8B030D-6E8A-4147-A177-3AD203B41FA5}">
                      <a16:colId xmlns:a16="http://schemas.microsoft.com/office/drawing/2014/main" val="6866542"/>
                    </a:ext>
                  </a:extLst>
                </a:gridCol>
              </a:tblGrid>
              <a:tr h="327208">
                <a:tc>
                  <a:txBody>
                    <a:bodyPr/>
                    <a:lstStyle/>
                    <a:p>
                      <a:pPr algn="ctr"/>
                      <a:r>
                        <a:rPr lang="zh-TW" altLang="en-US" b="0" baseline="0" dirty="0">
                          <a:latin typeface="Arial" panose="020B0604020202020204" pitchFamily="34" charset="0"/>
                          <a:ea typeface="標楷體" panose="03000509000000000000" pitchFamily="65" charset="-120"/>
                        </a:rPr>
                        <a:t>日期</a:t>
                      </a:r>
                    </a:p>
                  </a:txBody>
                  <a:tcPr>
                    <a:solidFill>
                      <a:schemeClr val="bg1">
                        <a:lumMod val="85000"/>
                      </a:schemeClr>
                    </a:solidFill>
                  </a:tcPr>
                </a:tc>
                <a:tc>
                  <a:txBody>
                    <a:bodyPr/>
                    <a:lstStyle/>
                    <a:p>
                      <a:pPr algn="ctr"/>
                      <a:r>
                        <a:rPr lang="zh-TW" altLang="en-US" b="0" baseline="0" dirty="0">
                          <a:latin typeface="Arial" panose="020B0604020202020204" pitchFamily="34" charset="0"/>
                          <a:ea typeface="標楷體" panose="03000509000000000000" pitchFamily="65" charset="-120"/>
                        </a:rPr>
                        <a:t>付款人</a:t>
                      </a:r>
                    </a:p>
                  </a:txBody>
                  <a:tcPr>
                    <a:solidFill>
                      <a:schemeClr val="bg1">
                        <a:lumMod val="85000"/>
                      </a:schemeClr>
                    </a:solidFill>
                  </a:tcPr>
                </a:tc>
                <a:tc>
                  <a:txBody>
                    <a:bodyPr/>
                    <a:lstStyle/>
                    <a:p>
                      <a:pPr algn="ctr"/>
                      <a:r>
                        <a:rPr lang="zh-TW" altLang="en-US" b="0" baseline="0" dirty="0">
                          <a:latin typeface="Arial" panose="020B0604020202020204" pitchFamily="34" charset="0"/>
                          <a:ea typeface="標楷體" panose="03000509000000000000" pitchFamily="65" charset="-120"/>
                        </a:rPr>
                        <a:t>收款人</a:t>
                      </a:r>
                    </a:p>
                  </a:txBody>
                  <a:tcPr>
                    <a:solidFill>
                      <a:schemeClr val="bg1">
                        <a:lumMod val="85000"/>
                      </a:schemeClr>
                    </a:solidFill>
                  </a:tcPr>
                </a:tc>
                <a:tc>
                  <a:txBody>
                    <a:bodyPr/>
                    <a:lstStyle/>
                    <a:p>
                      <a:pPr algn="ctr"/>
                      <a:r>
                        <a:rPr lang="zh-TW" altLang="en-US" b="0" baseline="0" dirty="0">
                          <a:latin typeface="Arial" panose="020B0604020202020204" pitchFamily="34" charset="0"/>
                          <a:ea typeface="標楷體" panose="03000509000000000000" pitchFamily="65" charset="-120"/>
                        </a:rPr>
                        <a:t>交易金額</a:t>
                      </a:r>
                    </a:p>
                  </a:txBody>
                  <a:tcPr>
                    <a:solidFill>
                      <a:schemeClr val="bg1">
                        <a:lumMod val="85000"/>
                      </a:schemeClr>
                    </a:solidFill>
                  </a:tcPr>
                </a:tc>
                <a:extLst>
                  <a:ext uri="{0D108BD9-81ED-4DB2-BD59-A6C34878D82A}">
                    <a16:rowId xmlns:a16="http://schemas.microsoft.com/office/drawing/2014/main" val="3282616824"/>
                  </a:ext>
                </a:extLst>
              </a:tr>
              <a:tr h="327208">
                <a:tc>
                  <a:txBody>
                    <a:bodyPr/>
                    <a:lstStyle/>
                    <a:p>
                      <a:pPr algn="ctr"/>
                      <a:r>
                        <a:rPr lang="en-US" altLang="zh-TW" b="0" baseline="0" dirty="0">
                          <a:latin typeface="Arial" panose="020B0604020202020204" pitchFamily="34" charset="0"/>
                          <a:ea typeface="標楷體" panose="03000509000000000000" pitchFamily="65" charset="-120"/>
                        </a:rPr>
                        <a:t>20220101</a:t>
                      </a:r>
                      <a:endParaRPr lang="zh-TW" altLang="en-US" b="0" baseline="0" dirty="0">
                        <a:latin typeface="Arial" panose="020B0604020202020204" pitchFamily="34" charset="0"/>
                        <a:ea typeface="標楷體" panose="03000509000000000000" pitchFamily="65" charset="-120"/>
                      </a:endParaRPr>
                    </a:p>
                  </a:txBody>
                  <a:tcPr>
                    <a:noFill/>
                  </a:tcPr>
                </a:tc>
                <a:tc>
                  <a:txBody>
                    <a:bodyPr/>
                    <a:lstStyle/>
                    <a:p>
                      <a:pPr algn="ctr"/>
                      <a:r>
                        <a:rPr lang="en-US" altLang="zh-TW" b="0" baseline="0" dirty="0">
                          <a:latin typeface="Arial" panose="020B0604020202020204" pitchFamily="34" charset="0"/>
                          <a:ea typeface="標楷體" panose="03000509000000000000" pitchFamily="65" charset="-120"/>
                        </a:rPr>
                        <a:t>N/A</a:t>
                      </a:r>
                      <a:endParaRPr lang="zh-TW" altLang="en-US" b="0" baseline="0" dirty="0">
                        <a:latin typeface="Arial" panose="020B0604020202020204" pitchFamily="34" charset="0"/>
                        <a:ea typeface="標楷體" panose="03000509000000000000" pitchFamily="65" charset="-120"/>
                      </a:endParaRPr>
                    </a:p>
                  </a:txBody>
                  <a:tcPr>
                    <a:noFill/>
                  </a:tcPr>
                </a:tc>
                <a:tc>
                  <a:txBody>
                    <a:bodyPr/>
                    <a:lstStyle/>
                    <a:p>
                      <a:pPr algn="ctr"/>
                      <a:r>
                        <a:rPr lang="en-US" altLang="zh-TW" b="0" baseline="0" dirty="0">
                          <a:latin typeface="Arial" panose="020B0604020202020204" pitchFamily="34" charset="0"/>
                          <a:ea typeface="標楷體" panose="03000509000000000000" pitchFamily="65" charset="-120"/>
                        </a:rPr>
                        <a:t>01100110</a:t>
                      </a:r>
                      <a:endParaRPr lang="zh-TW" altLang="en-US" b="0" baseline="0" dirty="0">
                        <a:latin typeface="Arial" panose="020B0604020202020204" pitchFamily="34" charset="0"/>
                        <a:ea typeface="標楷體" panose="03000509000000000000" pitchFamily="65" charset="-120"/>
                      </a:endParaRPr>
                    </a:p>
                  </a:txBody>
                  <a:tcPr>
                    <a:noFill/>
                  </a:tcPr>
                </a:tc>
                <a:tc>
                  <a:txBody>
                    <a:bodyPr/>
                    <a:lstStyle/>
                    <a:p>
                      <a:pPr algn="ctr"/>
                      <a:r>
                        <a:rPr lang="en-US" altLang="zh-TW" b="0" baseline="0" dirty="0">
                          <a:latin typeface="Arial" panose="020B0604020202020204" pitchFamily="34" charset="0"/>
                          <a:ea typeface="標楷體" panose="03000509000000000000" pitchFamily="65" charset="-120"/>
                        </a:rPr>
                        <a:t>50BTC</a:t>
                      </a:r>
                      <a:endParaRPr lang="zh-TW" altLang="en-US" b="0" baseline="0" dirty="0">
                        <a:latin typeface="Arial" panose="020B0604020202020204" pitchFamily="34" charset="0"/>
                        <a:ea typeface="標楷體" panose="03000509000000000000" pitchFamily="65" charset="-120"/>
                      </a:endParaRPr>
                    </a:p>
                  </a:txBody>
                  <a:tcPr>
                    <a:noFill/>
                  </a:tcPr>
                </a:tc>
                <a:extLst>
                  <a:ext uri="{0D108BD9-81ED-4DB2-BD59-A6C34878D82A}">
                    <a16:rowId xmlns:a16="http://schemas.microsoft.com/office/drawing/2014/main" val="1519685541"/>
                  </a:ext>
                </a:extLst>
              </a:tr>
              <a:tr h="34414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b="0" baseline="0" dirty="0">
                          <a:latin typeface="Arial" panose="020B0604020202020204" pitchFamily="34" charset="0"/>
                          <a:ea typeface="標楷體" panose="03000509000000000000" pitchFamily="65" charset="-120"/>
                        </a:rPr>
                        <a:t>20220101</a:t>
                      </a:r>
                      <a:endParaRPr lang="zh-TW" altLang="en-US" b="0" baseline="0" dirty="0">
                        <a:latin typeface="Arial" panose="020B0604020202020204" pitchFamily="34" charset="0"/>
                        <a:ea typeface="標楷體" panose="03000509000000000000" pitchFamily="65" charset="-120"/>
                      </a:endParaRPr>
                    </a:p>
                  </a:txBody>
                  <a:tcPr/>
                </a:tc>
                <a:tc>
                  <a:txBody>
                    <a:bodyPr/>
                    <a:lstStyle/>
                    <a:p>
                      <a:pPr algn="ctr"/>
                      <a:r>
                        <a:rPr lang="en-US" altLang="zh-TW" b="0" baseline="0" dirty="0">
                          <a:latin typeface="Arial" panose="020B0604020202020204" pitchFamily="34" charset="0"/>
                          <a:ea typeface="標楷體" panose="03000509000000000000" pitchFamily="65" charset="-120"/>
                        </a:rPr>
                        <a:t>00010101</a:t>
                      </a:r>
                      <a:endParaRPr lang="zh-TW" altLang="en-US" b="0" baseline="0" dirty="0">
                        <a:latin typeface="Arial" panose="020B0604020202020204" pitchFamily="34" charset="0"/>
                        <a:ea typeface="標楷體" panose="03000509000000000000" pitchFamily="65" charset="-120"/>
                      </a:endParaRPr>
                    </a:p>
                  </a:txBody>
                  <a:tcPr/>
                </a:tc>
                <a:tc>
                  <a:txBody>
                    <a:bodyPr/>
                    <a:lstStyle/>
                    <a:p>
                      <a:pPr algn="ctr"/>
                      <a:r>
                        <a:rPr lang="en-US" altLang="zh-TW" b="0" baseline="0" dirty="0">
                          <a:latin typeface="Arial" panose="020B0604020202020204" pitchFamily="34" charset="0"/>
                          <a:ea typeface="標楷體" panose="03000509000000000000" pitchFamily="65" charset="-120"/>
                        </a:rPr>
                        <a:t>01111001</a:t>
                      </a:r>
                      <a:endParaRPr lang="zh-TW" altLang="en-US" b="0" baseline="0" dirty="0">
                        <a:latin typeface="Arial" panose="020B0604020202020204" pitchFamily="34" charset="0"/>
                        <a:ea typeface="標楷體" panose="03000509000000000000" pitchFamily="65" charset="-120"/>
                      </a:endParaRPr>
                    </a:p>
                  </a:txBody>
                  <a:tcPr/>
                </a:tc>
                <a:tc>
                  <a:txBody>
                    <a:bodyPr/>
                    <a:lstStyle/>
                    <a:p>
                      <a:pPr algn="ctr"/>
                      <a:r>
                        <a:rPr lang="en-US" altLang="zh-TW" b="0" baseline="0" dirty="0">
                          <a:latin typeface="Arial" panose="020B0604020202020204" pitchFamily="34" charset="0"/>
                          <a:ea typeface="標楷體" panose="03000509000000000000" pitchFamily="65" charset="-120"/>
                        </a:rPr>
                        <a:t>69BTC</a:t>
                      </a:r>
                      <a:endParaRPr lang="zh-TW" altLang="en-US" b="0" baseline="0" dirty="0">
                        <a:latin typeface="Arial" panose="020B0604020202020204" pitchFamily="34" charset="0"/>
                        <a:ea typeface="標楷體" panose="03000509000000000000" pitchFamily="65" charset="-120"/>
                      </a:endParaRPr>
                    </a:p>
                  </a:txBody>
                  <a:tcPr/>
                </a:tc>
                <a:extLst>
                  <a:ext uri="{0D108BD9-81ED-4DB2-BD59-A6C34878D82A}">
                    <a16:rowId xmlns:a16="http://schemas.microsoft.com/office/drawing/2014/main" val="377577138"/>
                  </a:ext>
                </a:extLst>
              </a:tr>
              <a:tr h="3272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b="0" baseline="0" dirty="0">
                          <a:latin typeface="Arial" panose="020B0604020202020204" pitchFamily="34" charset="0"/>
                          <a:ea typeface="標楷體" panose="03000509000000000000" pitchFamily="65" charset="-120"/>
                        </a:rPr>
                        <a:t>20220102</a:t>
                      </a:r>
                      <a:endParaRPr lang="zh-TW" altLang="en-US" b="0" baseline="0" dirty="0">
                        <a:latin typeface="Arial" panose="020B0604020202020204" pitchFamily="34" charset="0"/>
                        <a:ea typeface="標楷體" panose="03000509000000000000" pitchFamily="65" charset="-120"/>
                      </a:endParaRPr>
                    </a:p>
                  </a:txBody>
                  <a:tcPr>
                    <a:noFill/>
                  </a:tcPr>
                </a:tc>
                <a:tc>
                  <a:txBody>
                    <a:bodyPr/>
                    <a:lstStyle/>
                    <a:p>
                      <a:pPr algn="ctr"/>
                      <a:r>
                        <a:rPr lang="en-US" altLang="zh-TW" b="0" baseline="0" dirty="0">
                          <a:latin typeface="Arial" panose="020B0604020202020204" pitchFamily="34" charset="0"/>
                          <a:ea typeface="標楷體" panose="03000509000000000000" pitchFamily="65" charset="-120"/>
                        </a:rPr>
                        <a:t>01000100</a:t>
                      </a:r>
                      <a:endParaRPr lang="zh-TW" altLang="en-US" b="0" baseline="0" dirty="0">
                        <a:latin typeface="Arial" panose="020B0604020202020204" pitchFamily="34" charset="0"/>
                        <a:ea typeface="標楷體" panose="03000509000000000000" pitchFamily="65" charset="-120"/>
                      </a:endParaRPr>
                    </a:p>
                  </a:txBody>
                  <a:tcPr>
                    <a:noFill/>
                  </a:tcPr>
                </a:tc>
                <a:tc>
                  <a:txBody>
                    <a:bodyPr/>
                    <a:lstStyle/>
                    <a:p>
                      <a:pPr algn="ctr"/>
                      <a:r>
                        <a:rPr lang="en-US" altLang="zh-TW" b="0" baseline="0" dirty="0">
                          <a:latin typeface="Arial" panose="020B0604020202020204" pitchFamily="34" charset="0"/>
                          <a:ea typeface="標楷體" panose="03000509000000000000" pitchFamily="65" charset="-120"/>
                        </a:rPr>
                        <a:t>00011010</a:t>
                      </a:r>
                      <a:endParaRPr lang="zh-TW" altLang="en-US" b="0" baseline="0" dirty="0">
                        <a:latin typeface="Arial" panose="020B0604020202020204" pitchFamily="34" charset="0"/>
                        <a:ea typeface="標楷體" panose="03000509000000000000" pitchFamily="65" charset="-120"/>
                      </a:endParaRPr>
                    </a:p>
                  </a:txBody>
                  <a:tcPr>
                    <a:noFill/>
                  </a:tcPr>
                </a:tc>
                <a:tc>
                  <a:txBody>
                    <a:bodyPr/>
                    <a:lstStyle/>
                    <a:p>
                      <a:pPr algn="ctr"/>
                      <a:r>
                        <a:rPr lang="en-US" altLang="zh-TW" b="0" baseline="0" dirty="0">
                          <a:latin typeface="Arial" panose="020B0604020202020204" pitchFamily="34" charset="0"/>
                          <a:ea typeface="標楷體" panose="03000509000000000000" pitchFamily="65" charset="-120"/>
                        </a:rPr>
                        <a:t>96BTC</a:t>
                      </a:r>
                      <a:endParaRPr lang="zh-TW" altLang="en-US" b="0" baseline="0" dirty="0">
                        <a:latin typeface="Arial" panose="020B0604020202020204" pitchFamily="34" charset="0"/>
                        <a:ea typeface="標楷體" panose="03000509000000000000" pitchFamily="65" charset="-120"/>
                      </a:endParaRPr>
                    </a:p>
                  </a:txBody>
                  <a:tcPr>
                    <a:noFill/>
                  </a:tcPr>
                </a:tc>
                <a:extLst>
                  <a:ext uri="{0D108BD9-81ED-4DB2-BD59-A6C34878D82A}">
                    <a16:rowId xmlns:a16="http://schemas.microsoft.com/office/drawing/2014/main" val="3731977046"/>
                  </a:ext>
                </a:extLst>
              </a:tr>
              <a:tr h="3272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b="0" baseline="0" dirty="0">
                          <a:latin typeface="Arial" panose="020B0604020202020204" pitchFamily="34" charset="0"/>
                          <a:ea typeface="標楷體" panose="03000509000000000000" pitchFamily="65" charset="-120"/>
                        </a:rPr>
                        <a:t>……….</a:t>
                      </a:r>
                      <a:endParaRPr lang="zh-TW" altLang="en-US" b="0" baseline="0" dirty="0">
                        <a:latin typeface="Arial" panose="020B0604020202020204" pitchFamily="34" charset="0"/>
                        <a:ea typeface="標楷體" panose="03000509000000000000" pitchFamily="65" charset="-12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b="0" baseline="0" dirty="0">
                          <a:latin typeface="Arial" panose="020B0604020202020204" pitchFamily="34" charset="0"/>
                          <a:ea typeface="標楷體" panose="03000509000000000000" pitchFamily="65" charset="-120"/>
                        </a:rPr>
                        <a:t>……….</a:t>
                      </a:r>
                      <a:endParaRPr lang="zh-TW" altLang="en-US" b="0" baseline="0" dirty="0">
                        <a:latin typeface="Arial" panose="020B0604020202020204" pitchFamily="34" charset="0"/>
                        <a:ea typeface="標楷體" panose="03000509000000000000" pitchFamily="65" charset="-12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b="0" baseline="0" dirty="0">
                          <a:latin typeface="Arial" panose="020B0604020202020204" pitchFamily="34" charset="0"/>
                          <a:ea typeface="標楷體" panose="03000509000000000000" pitchFamily="65" charset="-120"/>
                        </a:rPr>
                        <a:t>……….</a:t>
                      </a:r>
                      <a:endParaRPr lang="zh-TW" altLang="en-US" b="0" baseline="0" dirty="0">
                        <a:latin typeface="Arial" panose="020B0604020202020204" pitchFamily="34" charset="0"/>
                        <a:ea typeface="標楷體" panose="03000509000000000000" pitchFamily="65" charset="-12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b="0" baseline="0" dirty="0">
                          <a:latin typeface="Arial" panose="020B0604020202020204" pitchFamily="34" charset="0"/>
                          <a:ea typeface="標楷體" panose="03000509000000000000" pitchFamily="65" charset="-120"/>
                        </a:rPr>
                        <a:t>……….</a:t>
                      </a:r>
                      <a:endParaRPr lang="zh-TW" altLang="en-US" b="0" baseline="0" dirty="0">
                        <a:latin typeface="Arial" panose="020B0604020202020204" pitchFamily="34" charset="0"/>
                        <a:ea typeface="標楷體" panose="03000509000000000000" pitchFamily="65" charset="-120"/>
                      </a:endParaRPr>
                    </a:p>
                  </a:txBody>
                  <a:tcPr/>
                </a:tc>
                <a:extLst>
                  <a:ext uri="{0D108BD9-81ED-4DB2-BD59-A6C34878D82A}">
                    <a16:rowId xmlns:a16="http://schemas.microsoft.com/office/drawing/2014/main" val="1973463361"/>
                  </a:ext>
                </a:extLst>
              </a:tr>
              <a:tr h="327208">
                <a:tc>
                  <a:txBody>
                    <a:bodyPr/>
                    <a:lstStyle/>
                    <a:p>
                      <a:pPr algn="ctr"/>
                      <a:r>
                        <a:rPr lang="en-US" altLang="zh-TW" b="0" baseline="0" dirty="0">
                          <a:latin typeface="Arial" panose="020B0604020202020204" pitchFamily="34" charset="0"/>
                          <a:ea typeface="標楷體" panose="03000509000000000000" pitchFamily="65" charset="-120"/>
                        </a:rPr>
                        <a:t>20220105</a:t>
                      </a:r>
                      <a:endParaRPr lang="zh-TW" altLang="en-US" b="0" baseline="0" dirty="0">
                        <a:latin typeface="Arial" panose="020B0604020202020204" pitchFamily="34" charset="0"/>
                        <a:ea typeface="標楷體" panose="03000509000000000000" pitchFamily="65" charset="-120"/>
                      </a:endParaRPr>
                    </a:p>
                  </a:txBody>
                  <a:tcPr>
                    <a:noFill/>
                  </a:tcPr>
                </a:tc>
                <a:tc>
                  <a:txBody>
                    <a:bodyPr/>
                    <a:lstStyle/>
                    <a:p>
                      <a:pPr algn="ctr"/>
                      <a:r>
                        <a:rPr lang="en-US" altLang="zh-TW" b="0" baseline="0" dirty="0">
                          <a:latin typeface="Arial" panose="020B0604020202020204" pitchFamily="34" charset="0"/>
                          <a:ea typeface="標楷體" panose="03000509000000000000" pitchFamily="65" charset="-120"/>
                        </a:rPr>
                        <a:t>01111001</a:t>
                      </a:r>
                      <a:endParaRPr lang="zh-TW" altLang="en-US" b="0" baseline="0" dirty="0">
                        <a:latin typeface="Arial" panose="020B0604020202020204" pitchFamily="34" charset="0"/>
                        <a:ea typeface="標楷體" panose="03000509000000000000" pitchFamily="65" charset="-120"/>
                      </a:endParaRPr>
                    </a:p>
                  </a:txBody>
                  <a:tcPr>
                    <a:noFill/>
                  </a:tcPr>
                </a:tc>
                <a:tc>
                  <a:txBody>
                    <a:bodyPr/>
                    <a:lstStyle/>
                    <a:p>
                      <a:pPr algn="ctr"/>
                      <a:r>
                        <a:rPr lang="en-US" altLang="zh-TW" b="0" baseline="0" dirty="0">
                          <a:latin typeface="Arial" panose="020B0604020202020204" pitchFamily="34" charset="0"/>
                          <a:ea typeface="標楷體" panose="03000509000000000000" pitchFamily="65" charset="-120"/>
                        </a:rPr>
                        <a:t>00011001</a:t>
                      </a:r>
                      <a:endParaRPr lang="zh-TW" altLang="en-US" b="0" baseline="0" dirty="0">
                        <a:latin typeface="Arial" panose="020B0604020202020204" pitchFamily="34" charset="0"/>
                        <a:ea typeface="標楷體" panose="03000509000000000000" pitchFamily="65" charset="-120"/>
                      </a:endParaRPr>
                    </a:p>
                  </a:txBody>
                  <a:tcPr>
                    <a:noFill/>
                  </a:tcPr>
                </a:tc>
                <a:tc>
                  <a:txBody>
                    <a:bodyPr/>
                    <a:lstStyle/>
                    <a:p>
                      <a:pPr algn="ctr"/>
                      <a:r>
                        <a:rPr lang="en-US" altLang="zh-TW" b="0" baseline="0" dirty="0">
                          <a:latin typeface="Arial" panose="020B0604020202020204" pitchFamily="34" charset="0"/>
                          <a:ea typeface="標楷體" panose="03000509000000000000" pitchFamily="65" charset="-120"/>
                        </a:rPr>
                        <a:t>25BTC</a:t>
                      </a:r>
                      <a:endParaRPr lang="zh-TW" altLang="en-US" b="0" baseline="0" dirty="0">
                        <a:latin typeface="Arial" panose="020B0604020202020204" pitchFamily="34" charset="0"/>
                        <a:ea typeface="標楷體" panose="03000509000000000000" pitchFamily="65" charset="-120"/>
                      </a:endParaRPr>
                    </a:p>
                  </a:txBody>
                  <a:tcPr>
                    <a:noFill/>
                  </a:tcPr>
                </a:tc>
                <a:extLst>
                  <a:ext uri="{0D108BD9-81ED-4DB2-BD59-A6C34878D82A}">
                    <a16:rowId xmlns:a16="http://schemas.microsoft.com/office/drawing/2014/main" val="2038631054"/>
                  </a:ext>
                </a:extLst>
              </a:tr>
              <a:tr h="327208">
                <a:tc>
                  <a:txBody>
                    <a:bodyPr/>
                    <a:lstStyle/>
                    <a:p>
                      <a:pPr algn="ctr"/>
                      <a:r>
                        <a:rPr lang="en-US" altLang="zh-TW" b="0" baseline="0" dirty="0">
                          <a:latin typeface="Arial" panose="020B0604020202020204" pitchFamily="34" charset="0"/>
                          <a:ea typeface="標楷體" panose="03000509000000000000" pitchFamily="65" charset="-120"/>
                        </a:rPr>
                        <a:t>20220106</a:t>
                      </a:r>
                      <a:endParaRPr lang="zh-TW" altLang="en-US" b="0" baseline="0" dirty="0">
                        <a:latin typeface="Arial" panose="020B0604020202020204" pitchFamily="34" charset="0"/>
                        <a:ea typeface="標楷體" panose="03000509000000000000" pitchFamily="65" charset="-120"/>
                      </a:endParaRPr>
                    </a:p>
                  </a:txBody>
                  <a:tcPr/>
                </a:tc>
                <a:tc>
                  <a:txBody>
                    <a:bodyPr/>
                    <a:lstStyle/>
                    <a:p>
                      <a:pPr algn="ctr"/>
                      <a:r>
                        <a:rPr lang="en-US" altLang="zh-TW" b="0" baseline="0" dirty="0">
                          <a:latin typeface="Arial" panose="020B0604020202020204" pitchFamily="34" charset="0"/>
                          <a:ea typeface="標楷體" panose="03000509000000000000" pitchFamily="65" charset="-120"/>
                        </a:rPr>
                        <a:t>01100110</a:t>
                      </a:r>
                      <a:endParaRPr lang="zh-TW" altLang="en-US" b="0" baseline="0" dirty="0">
                        <a:latin typeface="Arial" panose="020B0604020202020204" pitchFamily="34" charset="0"/>
                        <a:ea typeface="標楷體" panose="03000509000000000000" pitchFamily="65" charset="-120"/>
                      </a:endParaRPr>
                    </a:p>
                  </a:txBody>
                  <a:tcPr/>
                </a:tc>
                <a:tc>
                  <a:txBody>
                    <a:bodyPr/>
                    <a:lstStyle/>
                    <a:p>
                      <a:pPr algn="ctr"/>
                      <a:r>
                        <a:rPr lang="en-US" altLang="zh-TW" b="0" baseline="0" dirty="0">
                          <a:latin typeface="Arial" panose="020B0604020202020204" pitchFamily="34" charset="0"/>
                          <a:ea typeface="標楷體" panose="03000509000000000000" pitchFamily="65" charset="-120"/>
                        </a:rPr>
                        <a:t>01100110</a:t>
                      </a:r>
                      <a:endParaRPr lang="zh-TW" altLang="en-US" b="0" baseline="0" dirty="0">
                        <a:latin typeface="Arial" panose="020B0604020202020204" pitchFamily="34" charset="0"/>
                        <a:ea typeface="標楷體" panose="03000509000000000000" pitchFamily="65" charset="-120"/>
                      </a:endParaRPr>
                    </a:p>
                  </a:txBody>
                  <a:tcPr/>
                </a:tc>
                <a:tc>
                  <a:txBody>
                    <a:bodyPr/>
                    <a:lstStyle/>
                    <a:p>
                      <a:pPr algn="ctr"/>
                      <a:r>
                        <a:rPr lang="en-US" altLang="zh-TW" b="0" baseline="0" dirty="0">
                          <a:latin typeface="Arial" panose="020B0604020202020204" pitchFamily="34" charset="0"/>
                          <a:ea typeface="標楷體" panose="03000509000000000000" pitchFamily="65" charset="-120"/>
                        </a:rPr>
                        <a:t>35BTC</a:t>
                      </a:r>
                      <a:endParaRPr lang="zh-TW" altLang="en-US" b="0" baseline="0" dirty="0">
                        <a:latin typeface="Arial" panose="020B0604020202020204" pitchFamily="34" charset="0"/>
                        <a:ea typeface="標楷體" panose="03000509000000000000" pitchFamily="65" charset="-120"/>
                      </a:endParaRPr>
                    </a:p>
                  </a:txBody>
                  <a:tcPr/>
                </a:tc>
                <a:extLst>
                  <a:ext uri="{0D108BD9-81ED-4DB2-BD59-A6C34878D82A}">
                    <a16:rowId xmlns:a16="http://schemas.microsoft.com/office/drawing/2014/main" val="3599302782"/>
                  </a:ext>
                </a:extLst>
              </a:tr>
            </a:tbl>
          </a:graphicData>
        </a:graphic>
      </p:graphicFrame>
      <p:cxnSp>
        <p:nvCxnSpPr>
          <p:cNvPr id="10" name="直線接點 9">
            <a:extLst>
              <a:ext uri="{FF2B5EF4-FFF2-40B4-BE49-F238E27FC236}">
                <a16:creationId xmlns:a16="http://schemas.microsoft.com/office/drawing/2014/main" id="{581E83B2-C25B-4B0D-817F-3850E2905EDD}"/>
              </a:ext>
            </a:extLst>
          </p:cNvPr>
          <p:cNvCxnSpPr>
            <a:cxnSpLocks/>
          </p:cNvCxnSpPr>
          <p:nvPr/>
        </p:nvCxnSpPr>
        <p:spPr>
          <a:xfrm flipV="1">
            <a:off x="1260842" y="2569953"/>
            <a:ext cx="0" cy="822807"/>
          </a:xfrm>
          <a:prstGeom prst="line">
            <a:avLst/>
          </a:prstGeom>
          <a:ln w="38100">
            <a:solidFill>
              <a:srgbClr val="C00000"/>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線接點 17">
            <a:extLst>
              <a:ext uri="{FF2B5EF4-FFF2-40B4-BE49-F238E27FC236}">
                <a16:creationId xmlns:a16="http://schemas.microsoft.com/office/drawing/2014/main" id="{2DCA4262-9561-4A72-8CBF-3D6912FB3C31}"/>
              </a:ext>
            </a:extLst>
          </p:cNvPr>
          <p:cNvCxnSpPr>
            <a:cxnSpLocks/>
          </p:cNvCxnSpPr>
          <p:nvPr/>
        </p:nvCxnSpPr>
        <p:spPr>
          <a:xfrm flipV="1">
            <a:off x="5759464" y="2571956"/>
            <a:ext cx="0" cy="822807"/>
          </a:xfrm>
          <a:prstGeom prst="line">
            <a:avLst/>
          </a:prstGeom>
          <a:ln w="38100">
            <a:solidFill>
              <a:srgbClr val="C00000"/>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直線接點 18">
            <a:extLst>
              <a:ext uri="{FF2B5EF4-FFF2-40B4-BE49-F238E27FC236}">
                <a16:creationId xmlns:a16="http://schemas.microsoft.com/office/drawing/2014/main" id="{BD43B7F5-E9B1-4046-9E4A-DA81FA000D9A}"/>
              </a:ext>
            </a:extLst>
          </p:cNvPr>
          <p:cNvCxnSpPr>
            <a:cxnSpLocks/>
          </p:cNvCxnSpPr>
          <p:nvPr/>
        </p:nvCxnSpPr>
        <p:spPr>
          <a:xfrm flipV="1">
            <a:off x="5759464" y="4225778"/>
            <a:ext cx="0" cy="822807"/>
          </a:xfrm>
          <a:prstGeom prst="line">
            <a:avLst/>
          </a:prstGeom>
          <a:ln w="38100">
            <a:solidFill>
              <a:srgbClr val="C00000"/>
            </a:solidFill>
            <a:prstDash val="solid"/>
            <a:headEnd type="triangl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直線接點 19">
            <a:extLst>
              <a:ext uri="{FF2B5EF4-FFF2-40B4-BE49-F238E27FC236}">
                <a16:creationId xmlns:a16="http://schemas.microsoft.com/office/drawing/2014/main" id="{A7FCDD10-3C21-4BE2-BCE8-A25E9D43103B}"/>
              </a:ext>
            </a:extLst>
          </p:cNvPr>
          <p:cNvCxnSpPr>
            <a:cxnSpLocks/>
          </p:cNvCxnSpPr>
          <p:nvPr/>
        </p:nvCxnSpPr>
        <p:spPr>
          <a:xfrm flipV="1">
            <a:off x="1255447" y="4225778"/>
            <a:ext cx="0" cy="822807"/>
          </a:xfrm>
          <a:prstGeom prst="line">
            <a:avLst/>
          </a:prstGeom>
          <a:ln w="38100">
            <a:solidFill>
              <a:srgbClr val="C00000"/>
            </a:solidFill>
            <a:prstDash val="solid"/>
            <a:headEnd type="triangl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1" name="文字方塊 20">
            <a:extLst>
              <a:ext uri="{FF2B5EF4-FFF2-40B4-BE49-F238E27FC236}">
                <a16:creationId xmlns:a16="http://schemas.microsoft.com/office/drawing/2014/main" id="{BE738B44-35D3-4755-9D51-82B9EB0AD081}"/>
              </a:ext>
            </a:extLst>
          </p:cNvPr>
          <p:cNvSpPr txBox="1"/>
          <p:nvPr/>
        </p:nvSpPr>
        <p:spPr>
          <a:xfrm>
            <a:off x="525266" y="3474425"/>
            <a:ext cx="1460362" cy="646331"/>
          </a:xfrm>
          <a:prstGeom prst="rect">
            <a:avLst/>
          </a:prstGeom>
          <a:noFill/>
          <a:effectLst/>
        </p:spPr>
        <p:txBody>
          <a:bodyPr wrap="square" rtlCol="0">
            <a:spAutoFit/>
          </a:bodyPr>
          <a:lstStyle/>
          <a:p>
            <a:pPr algn="ctr"/>
            <a:r>
              <a:rPr lang="en-US" altLang="zh-TW" dirty="0">
                <a:ea typeface="標楷體" panose="03000509000000000000" pitchFamily="65" charset="-120"/>
              </a:rPr>
              <a:t>20</a:t>
            </a:r>
            <a:r>
              <a:rPr lang="zh-TW" altLang="en-US" dirty="0">
                <a:ea typeface="標楷體" panose="03000509000000000000" pitchFamily="65" charset="-120"/>
              </a:rPr>
              <a:t>筆</a:t>
            </a:r>
            <a:endParaRPr lang="en-US" altLang="zh-TW" dirty="0">
              <a:ea typeface="標楷體" panose="03000509000000000000" pitchFamily="65" charset="-120"/>
            </a:endParaRPr>
          </a:p>
          <a:p>
            <a:pPr algn="ctr"/>
            <a:r>
              <a:rPr lang="en-US" altLang="zh-TW" dirty="0">
                <a:ea typeface="標楷體" panose="03000509000000000000" pitchFamily="65" charset="-120"/>
              </a:rPr>
              <a:t>10</a:t>
            </a:r>
            <a:r>
              <a:rPr lang="zh-TW" altLang="en-US" dirty="0">
                <a:ea typeface="標楷體" panose="03000509000000000000" pitchFamily="65" charset="-120"/>
              </a:rPr>
              <a:t>頁共</a:t>
            </a:r>
            <a:r>
              <a:rPr lang="en-US" altLang="zh-TW" dirty="0">
                <a:ea typeface="標楷體" panose="03000509000000000000" pitchFamily="65" charset="-120"/>
              </a:rPr>
              <a:t>200</a:t>
            </a:r>
            <a:r>
              <a:rPr lang="zh-TW" altLang="en-US" dirty="0">
                <a:ea typeface="標楷體" panose="03000509000000000000" pitchFamily="65" charset="-120"/>
              </a:rPr>
              <a:t>筆</a:t>
            </a:r>
          </a:p>
        </p:txBody>
      </p:sp>
      <p:sp>
        <p:nvSpPr>
          <p:cNvPr id="22" name="文字方塊 21">
            <a:extLst>
              <a:ext uri="{FF2B5EF4-FFF2-40B4-BE49-F238E27FC236}">
                <a16:creationId xmlns:a16="http://schemas.microsoft.com/office/drawing/2014/main" id="{CDB6672D-F24B-4B59-90A7-A8D88418D949}"/>
              </a:ext>
            </a:extLst>
          </p:cNvPr>
          <p:cNvSpPr txBox="1"/>
          <p:nvPr/>
        </p:nvSpPr>
        <p:spPr>
          <a:xfrm>
            <a:off x="5307870" y="3624603"/>
            <a:ext cx="903188" cy="369332"/>
          </a:xfrm>
          <a:prstGeom prst="rect">
            <a:avLst/>
          </a:prstGeom>
          <a:noFill/>
          <a:effectLst/>
        </p:spPr>
        <p:txBody>
          <a:bodyPr wrap="square" rtlCol="0">
            <a:spAutoFit/>
          </a:bodyPr>
          <a:lstStyle/>
          <a:p>
            <a:r>
              <a:rPr lang="en-US" altLang="zh-TW" dirty="0">
                <a:ea typeface="標楷體" panose="03000509000000000000" pitchFamily="65" charset="-120"/>
              </a:rPr>
              <a:t>4000</a:t>
            </a:r>
            <a:r>
              <a:rPr lang="zh-TW" altLang="en-US" dirty="0">
                <a:ea typeface="標楷體" panose="03000509000000000000" pitchFamily="65" charset="-120"/>
              </a:rPr>
              <a:t>筆</a:t>
            </a:r>
          </a:p>
        </p:txBody>
      </p:sp>
      <p:sp>
        <p:nvSpPr>
          <p:cNvPr id="23" name="文字方塊 22">
            <a:extLst>
              <a:ext uri="{FF2B5EF4-FFF2-40B4-BE49-F238E27FC236}">
                <a16:creationId xmlns:a16="http://schemas.microsoft.com/office/drawing/2014/main" id="{53D2506D-5B61-460F-A27F-365B04D2A06A}"/>
              </a:ext>
            </a:extLst>
          </p:cNvPr>
          <p:cNvSpPr txBox="1"/>
          <p:nvPr/>
        </p:nvSpPr>
        <p:spPr>
          <a:xfrm>
            <a:off x="838200" y="5160695"/>
            <a:ext cx="10515600" cy="646331"/>
          </a:xfrm>
          <a:prstGeom prst="rect">
            <a:avLst/>
          </a:prstGeom>
          <a:noFill/>
          <a:effectLst/>
        </p:spPr>
        <p:txBody>
          <a:bodyPr wrap="square" rtlCol="0">
            <a:spAutoFit/>
          </a:bodyPr>
          <a:lstStyle/>
          <a:p>
            <a:pPr algn="just"/>
            <a:r>
              <a:rPr lang="zh-TW" altLang="en-US" dirty="0">
                <a:ea typeface="標楷體" panose="03000509000000000000" pitchFamily="65" charset="-120"/>
              </a:rPr>
              <a:t>一本郵局存摺滿</a:t>
            </a:r>
            <a:r>
              <a:rPr lang="en-US" altLang="zh-TW" dirty="0">
                <a:ea typeface="標楷體" panose="03000509000000000000" pitchFamily="65" charset="-120"/>
              </a:rPr>
              <a:t>200</a:t>
            </a:r>
            <a:r>
              <a:rPr lang="zh-TW" altLang="en-US" dirty="0">
                <a:ea typeface="標楷體" panose="03000509000000000000" pitchFamily="65" charset="-120"/>
              </a:rPr>
              <a:t>筆交易就會換第二本，再滿就換第三本，以此類推，我們也可稱「存摺鏈」，那麼筆特幣也是如此，滿了</a:t>
            </a:r>
            <a:r>
              <a:rPr lang="en-US" altLang="zh-TW" dirty="0">
                <a:ea typeface="標楷體" panose="03000509000000000000" pitchFamily="65" charset="-120"/>
              </a:rPr>
              <a:t>4000</a:t>
            </a:r>
            <a:r>
              <a:rPr lang="zh-TW" altLang="en-US" dirty="0">
                <a:ea typeface="標楷體" panose="03000509000000000000" pitchFamily="65" charset="-120"/>
              </a:rPr>
              <a:t>筆交易就換第二個，以此類推，而稱為「區塊鏈」。</a:t>
            </a:r>
          </a:p>
        </p:txBody>
      </p:sp>
      <p:sp>
        <p:nvSpPr>
          <p:cNvPr id="24" name="文字方塊 23">
            <a:extLst>
              <a:ext uri="{FF2B5EF4-FFF2-40B4-BE49-F238E27FC236}">
                <a16:creationId xmlns:a16="http://schemas.microsoft.com/office/drawing/2014/main" id="{41AC3F77-D839-49F7-82D8-76FF0B936B32}"/>
              </a:ext>
            </a:extLst>
          </p:cNvPr>
          <p:cNvSpPr txBox="1"/>
          <p:nvPr/>
        </p:nvSpPr>
        <p:spPr>
          <a:xfrm>
            <a:off x="838200" y="5882135"/>
            <a:ext cx="10515600" cy="369332"/>
          </a:xfrm>
          <a:prstGeom prst="rect">
            <a:avLst/>
          </a:prstGeom>
          <a:noFill/>
          <a:effectLst/>
        </p:spPr>
        <p:txBody>
          <a:bodyPr wrap="square" rtlCol="0">
            <a:spAutoFit/>
          </a:bodyPr>
          <a:lstStyle/>
          <a:p>
            <a:pPr algn="just"/>
            <a:r>
              <a:rPr lang="zh-TW" altLang="en-US" dirty="0">
                <a:ea typeface="標楷體" panose="03000509000000000000" pitchFamily="65" charset="-120"/>
              </a:rPr>
              <a:t>推之： 「區塊鏈」就是「存摺鏈」</a:t>
            </a:r>
          </a:p>
        </p:txBody>
      </p:sp>
    </p:spTree>
    <p:extLst>
      <p:ext uri="{BB962C8B-B14F-4D97-AF65-F5344CB8AC3E}">
        <p14:creationId xmlns:p14="http://schemas.microsoft.com/office/powerpoint/2010/main" val="2526723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採礦的目的</a:t>
            </a:r>
          </a:p>
        </p:txBody>
      </p:sp>
      <p:pic>
        <p:nvPicPr>
          <p:cNvPr id="8" name="內容版面配置區 7">
            <a:extLst>
              <a:ext uri="{FF2B5EF4-FFF2-40B4-BE49-F238E27FC236}">
                <a16:creationId xmlns:a16="http://schemas.microsoft.com/office/drawing/2014/main" id="{A3FE02A7-835E-402E-96E0-921AD06DA1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42882" y="3958431"/>
            <a:ext cx="4298244" cy="2417762"/>
          </a:xfrm>
        </p:spPr>
      </p:pic>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16</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45726" y="1690688"/>
            <a:ext cx="10515600" cy="646331"/>
          </a:xfrm>
          <a:prstGeom prst="rect">
            <a:avLst/>
          </a:prstGeom>
          <a:noFill/>
          <a:effectLst/>
        </p:spPr>
        <p:txBody>
          <a:bodyPr wrap="square" rtlCol="0">
            <a:spAutoFit/>
          </a:bodyPr>
          <a:lstStyle/>
          <a:p>
            <a:r>
              <a:rPr lang="zh-TW" altLang="en-US" dirty="0">
                <a:ea typeface="標楷體" panose="03000509000000000000" pitchFamily="65" charset="-120"/>
              </a:rPr>
              <a:t>所以比特幣的區塊鏈只是用來記錄全世界所有支付比特幣的「交易紀錄</a:t>
            </a:r>
            <a:r>
              <a:rPr lang="en-US" altLang="zh-TW" dirty="0">
                <a:ea typeface="標楷體" panose="03000509000000000000" pitchFamily="65" charset="-120"/>
              </a:rPr>
              <a:t>(Transaction)</a:t>
            </a:r>
            <a:r>
              <a:rPr lang="zh-TW" altLang="en-US" dirty="0">
                <a:ea typeface="標楷體" panose="03000509000000000000" pitchFamily="65" charset="-120"/>
              </a:rPr>
              <a:t>」稱為「比特幣帳本</a:t>
            </a:r>
            <a:r>
              <a:rPr lang="en-US" altLang="zh-TW" dirty="0">
                <a:ea typeface="標楷體" panose="03000509000000000000" pitchFamily="65" charset="-120"/>
              </a:rPr>
              <a:t>(Bitcoin ledger)</a:t>
            </a:r>
            <a:r>
              <a:rPr lang="zh-TW" altLang="en-US" dirty="0">
                <a:ea typeface="標楷體" panose="03000509000000000000" pitchFamily="65" charset="-120"/>
              </a:rPr>
              <a:t>」，因此區塊鏈只是一種紀錄資料的資料結構。</a:t>
            </a: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a:extLst>
              <a:ext uri="{FF2B5EF4-FFF2-40B4-BE49-F238E27FC236}">
                <a16:creationId xmlns:a16="http://schemas.microsoft.com/office/drawing/2014/main" id="{A84D66F3-8256-443D-BA44-F8CEA7A1AC5D}"/>
              </a:ext>
            </a:extLst>
          </p:cNvPr>
          <p:cNvSpPr txBox="1"/>
          <p:nvPr/>
        </p:nvSpPr>
        <p:spPr>
          <a:xfrm>
            <a:off x="1749307" y="2676521"/>
            <a:ext cx="8693385" cy="1200329"/>
          </a:xfrm>
          <a:prstGeom prst="rect">
            <a:avLst/>
          </a:prstGeom>
          <a:noFill/>
          <a:effectLst/>
        </p:spPr>
        <p:txBody>
          <a:bodyPr wrap="square" rtlCol="0">
            <a:spAutoFit/>
          </a:bodyPr>
          <a:lstStyle/>
          <a:p>
            <a:r>
              <a:rPr lang="zh-TW" altLang="en-US" dirty="0">
                <a:ea typeface="標楷體" panose="03000509000000000000" pitchFamily="65" charset="-120"/>
              </a:rPr>
              <a:t>銀行電腦 </a:t>
            </a:r>
            <a:r>
              <a:rPr lang="en-US" altLang="zh-TW" dirty="0">
                <a:ea typeface="標楷體" panose="03000509000000000000" pitchFamily="65" charset="-120"/>
              </a:rPr>
              <a:t>(</a:t>
            </a:r>
            <a:r>
              <a:rPr lang="zh-TW" altLang="en-US" dirty="0">
                <a:ea typeface="標楷體" panose="03000509000000000000" pitchFamily="65" charset="-120"/>
              </a:rPr>
              <a:t>中心化</a:t>
            </a:r>
            <a:r>
              <a:rPr lang="en-US" altLang="zh-TW" dirty="0">
                <a:ea typeface="標楷體" panose="03000509000000000000" pitchFamily="65" charset="-120"/>
              </a:rPr>
              <a:t>)		</a:t>
            </a:r>
            <a:r>
              <a:rPr lang="zh-TW" altLang="en-US" dirty="0">
                <a:ea typeface="標楷體" panose="03000509000000000000" pitchFamily="65" charset="-120"/>
              </a:rPr>
              <a:t> </a:t>
            </a:r>
            <a:endParaRPr lang="en-US" altLang="zh-TW" dirty="0">
              <a:ea typeface="標楷體" panose="03000509000000000000" pitchFamily="65" charset="-120"/>
            </a:endParaRPr>
          </a:p>
          <a:p>
            <a:endParaRPr lang="en-US" altLang="zh-TW" dirty="0">
              <a:ea typeface="標楷體" panose="03000509000000000000" pitchFamily="65" charset="-120"/>
            </a:endParaRPr>
          </a:p>
          <a:p>
            <a:endParaRPr lang="en-US" altLang="zh-TW" dirty="0">
              <a:ea typeface="標楷體" panose="03000509000000000000" pitchFamily="65" charset="-120"/>
            </a:endParaRPr>
          </a:p>
          <a:p>
            <a:r>
              <a:rPr lang="zh-TW" altLang="en-US" dirty="0">
                <a:ea typeface="標楷體" panose="03000509000000000000" pitchFamily="65" charset="-120"/>
              </a:rPr>
              <a:t>比特幣帳本</a:t>
            </a:r>
            <a:r>
              <a:rPr lang="en-US" altLang="zh-TW" dirty="0">
                <a:ea typeface="標楷體" panose="03000509000000000000" pitchFamily="65" charset="-120"/>
              </a:rPr>
              <a:t>(</a:t>
            </a:r>
            <a:r>
              <a:rPr lang="zh-TW" altLang="en-US" dirty="0">
                <a:ea typeface="標楷體" panose="03000509000000000000" pitchFamily="65" charset="-120"/>
              </a:rPr>
              <a:t>被複製好幾萬份，並且儲存於各個不認識的「礦工」的電腦，去中心化</a:t>
            </a:r>
            <a:r>
              <a:rPr lang="en-US" altLang="zh-TW" dirty="0">
                <a:ea typeface="標楷體" panose="03000509000000000000" pitchFamily="65" charset="-120"/>
              </a:rPr>
              <a:t>)</a:t>
            </a:r>
            <a:endParaRPr lang="zh-TW" altLang="en-US" dirty="0">
              <a:ea typeface="標楷體" panose="03000509000000000000" pitchFamily="65" charset="-120"/>
            </a:endParaRPr>
          </a:p>
        </p:txBody>
      </p:sp>
      <p:pic>
        <p:nvPicPr>
          <p:cNvPr id="11" name="圖片 10">
            <a:extLst>
              <a:ext uri="{FF2B5EF4-FFF2-40B4-BE49-F238E27FC236}">
                <a16:creationId xmlns:a16="http://schemas.microsoft.com/office/drawing/2014/main" id="{EC818913-9591-49A2-A65F-935458C9B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240" y="2514292"/>
            <a:ext cx="947496" cy="720000"/>
          </a:xfrm>
          <a:prstGeom prst="rect">
            <a:avLst/>
          </a:prstGeom>
          <a:ln>
            <a:noFill/>
          </a:ln>
          <a:effectLst>
            <a:reflection blurRad="6350" stA="52000" endA="300" endPos="35000" dir="5400000" sy="-100000" algn="bl" rotWithShape="0"/>
            <a:softEdge rad="112500"/>
          </a:effectLst>
        </p:spPr>
      </p:pic>
      <p:pic>
        <p:nvPicPr>
          <p:cNvPr id="13" name="圖片 12">
            <a:extLst>
              <a:ext uri="{FF2B5EF4-FFF2-40B4-BE49-F238E27FC236}">
                <a16:creationId xmlns:a16="http://schemas.microsoft.com/office/drawing/2014/main" id="{D664EC42-7D7B-4925-BB7E-62D345A286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7240" y="3138186"/>
            <a:ext cx="947496" cy="948484"/>
          </a:xfrm>
          <a:prstGeom prst="rect">
            <a:avLst/>
          </a:prstGeom>
          <a:effectLst>
            <a:reflection blurRad="6350" stA="52000" endA="300" endPos="35000" dir="5400000" sy="-100000" algn="bl" rotWithShape="0"/>
          </a:effectLst>
        </p:spPr>
      </p:pic>
      <p:sp>
        <p:nvSpPr>
          <p:cNvPr id="14" name="文字方塊 13">
            <a:extLst>
              <a:ext uri="{FF2B5EF4-FFF2-40B4-BE49-F238E27FC236}">
                <a16:creationId xmlns:a16="http://schemas.microsoft.com/office/drawing/2014/main" id="{2C560FF1-2276-4128-B332-DEAD4BAF2704}"/>
              </a:ext>
            </a:extLst>
          </p:cNvPr>
          <p:cNvSpPr txBox="1"/>
          <p:nvPr/>
        </p:nvSpPr>
        <p:spPr>
          <a:xfrm>
            <a:off x="1749307" y="4982646"/>
            <a:ext cx="4298244" cy="369332"/>
          </a:xfrm>
          <a:prstGeom prst="rect">
            <a:avLst/>
          </a:prstGeom>
          <a:noFill/>
          <a:effectLst/>
        </p:spPr>
        <p:txBody>
          <a:bodyPr wrap="square" rtlCol="0">
            <a:spAutoFit/>
          </a:bodyPr>
          <a:lstStyle/>
          <a:p>
            <a:r>
              <a:rPr lang="zh-TW" altLang="en-US" dirty="0">
                <a:ea typeface="標楷體" panose="03000509000000000000" pitchFamily="65" charset="-120"/>
              </a:rPr>
              <a:t>採礦目的為了「確保資料無法被篡改」</a:t>
            </a:r>
          </a:p>
        </p:txBody>
      </p:sp>
      <p:sp>
        <p:nvSpPr>
          <p:cNvPr id="15" name="文字方塊 14">
            <a:extLst>
              <a:ext uri="{FF2B5EF4-FFF2-40B4-BE49-F238E27FC236}">
                <a16:creationId xmlns:a16="http://schemas.microsoft.com/office/drawing/2014/main" id="{0B8F2232-50F4-4D62-A0A6-C0F2630405B6}"/>
              </a:ext>
            </a:extLst>
          </p:cNvPr>
          <p:cNvSpPr txBox="1"/>
          <p:nvPr/>
        </p:nvSpPr>
        <p:spPr>
          <a:xfrm>
            <a:off x="845726" y="5710019"/>
            <a:ext cx="4298244" cy="923330"/>
          </a:xfrm>
          <a:prstGeom prst="rect">
            <a:avLst/>
          </a:prstGeom>
          <a:solidFill>
            <a:schemeClr val="bg1">
              <a:lumMod val="95000"/>
            </a:schemeClr>
          </a:solidFill>
          <a:effectLst>
            <a:outerShdw blurRad="50800" dist="38100" dir="2700000" algn="tl" rotWithShape="0">
              <a:prstClr val="black">
                <a:alpha val="40000"/>
              </a:prstClr>
            </a:outerShdw>
          </a:effectLst>
        </p:spPr>
        <p:txBody>
          <a:bodyPr wrap="square" rtlCol="0">
            <a:spAutoFit/>
          </a:bodyPr>
          <a:lstStyle/>
          <a:p>
            <a:r>
              <a:rPr lang="zh-TW" altLang="en-US" dirty="0">
                <a:ea typeface="標楷體" panose="03000509000000000000" pitchFamily="65" charset="-120"/>
              </a:rPr>
              <a:t>區塊</a:t>
            </a:r>
            <a:r>
              <a:rPr lang="en-US" altLang="zh-TW" dirty="0">
                <a:ea typeface="標楷體" panose="03000509000000000000" pitchFamily="65" charset="-120"/>
              </a:rPr>
              <a:t>(Block)</a:t>
            </a:r>
            <a:r>
              <a:rPr lang="zh-TW" altLang="en-US" dirty="0">
                <a:ea typeface="標楷體" panose="03000509000000000000" pitchFamily="65" charset="-120"/>
              </a:rPr>
              <a:t>鏈結</a:t>
            </a:r>
            <a:r>
              <a:rPr lang="en-US" altLang="zh-TW" dirty="0">
                <a:ea typeface="標楷體" panose="03000509000000000000" pitchFamily="65" charset="-120"/>
              </a:rPr>
              <a:t>(Chain)</a:t>
            </a:r>
          </a:p>
          <a:p>
            <a:r>
              <a:rPr lang="zh-TW" altLang="en-US" dirty="0">
                <a:ea typeface="標楷體" panose="03000509000000000000" pitchFamily="65" charset="-120"/>
              </a:rPr>
              <a:t>「雜湊演算法</a:t>
            </a:r>
            <a:r>
              <a:rPr lang="en-US" altLang="zh-TW" dirty="0">
                <a:ea typeface="標楷體" panose="03000509000000000000" pitchFamily="65" charset="-120"/>
              </a:rPr>
              <a:t>(Hash Algorithm)</a:t>
            </a:r>
            <a:r>
              <a:rPr lang="zh-TW" altLang="en-US" dirty="0">
                <a:ea typeface="標楷體" panose="03000509000000000000" pitchFamily="65" charset="-120"/>
              </a:rPr>
              <a:t>」</a:t>
            </a:r>
            <a:endParaRPr lang="en-US" altLang="zh-TW" dirty="0">
              <a:ea typeface="標楷體" panose="03000509000000000000" pitchFamily="65" charset="-120"/>
            </a:endParaRPr>
          </a:p>
          <a:p>
            <a:r>
              <a:rPr lang="zh-TW" altLang="en-US" dirty="0">
                <a:ea typeface="標楷體" panose="03000509000000000000" pitchFamily="65" charset="-120"/>
              </a:rPr>
              <a:t>「條件雜湊</a:t>
            </a:r>
            <a:r>
              <a:rPr lang="en-US" altLang="zh-TW" dirty="0">
                <a:ea typeface="標楷體" panose="03000509000000000000" pitchFamily="65" charset="-120"/>
              </a:rPr>
              <a:t>(Conditional hash)</a:t>
            </a:r>
            <a:r>
              <a:rPr lang="zh-TW" altLang="en-US" dirty="0">
                <a:ea typeface="標楷體" panose="03000509000000000000" pitchFamily="65" charset="-120"/>
              </a:rPr>
              <a:t>」</a:t>
            </a:r>
            <a:endParaRPr lang="en-US" altLang="zh-TW" dirty="0">
              <a:ea typeface="標楷體" panose="03000509000000000000" pitchFamily="65" charset="-120"/>
            </a:endParaRPr>
          </a:p>
        </p:txBody>
      </p:sp>
    </p:spTree>
    <p:extLst>
      <p:ext uri="{BB962C8B-B14F-4D97-AF65-F5344CB8AC3E}">
        <p14:creationId xmlns:p14="http://schemas.microsoft.com/office/powerpoint/2010/main" val="427235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採礦的目的</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17</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1690688"/>
            <a:ext cx="10515600" cy="2308324"/>
          </a:xfrm>
          <a:prstGeom prst="rect">
            <a:avLst/>
          </a:prstGeom>
          <a:noFill/>
          <a:effectLst/>
        </p:spPr>
        <p:txBody>
          <a:bodyPr wrap="square" rtlCol="0">
            <a:spAutoFit/>
          </a:bodyPr>
          <a:lstStyle/>
          <a:p>
            <a:pPr indent="457200"/>
            <a:r>
              <a:rPr lang="zh-TW" altLang="en-US" dirty="0">
                <a:ea typeface="標楷體" panose="03000509000000000000" pitchFamily="65" charset="-120"/>
              </a:rPr>
              <a:t>請留意挖礦的目的是為了「確保資料無法被篡改」，而不是「分配礦工獎勵金」，這種模式所稱為「工作量證明</a:t>
            </a:r>
            <a:r>
              <a:rPr lang="en-US" altLang="zh-TW" dirty="0">
                <a:ea typeface="標楷體" panose="03000509000000000000" pitchFamily="65" charset="-120"/>
              </a:rPr>
              <a:t>(</a:t>
            </a:r>
            <a:r>
              <a:rPr lang="en-US" altLang="zh-TW" dirty="0" err="1">
                <a:ea typeface="標楷體" panose="03000509000000000000" pitchFamily="65" charset="-120"/>
              </a:rPr>
              <a:t>PoW</a:t>
            </a:r>
            <a:r>
              <a:rPr lang="zh-TW" altLang="en-US" dirty="0">
                <a:ea typeface="標楷體" panose="03000509000000000000" pitchFamily="65" charset="-120"/>
              </a:rPr>
              <a:t>：</a:t>
            </a:r>
            <a:r>
              <a:rPr lang="en-US" altLang="zh-TW" dirty="0">
                <a:ea typeface="標楷體" panose="03000509000000000000" pitchFamily="65" charset="-120"/>
              </a:rPr>
              <a:t>Proof of Work)</a:t>
            </a:r>
            <a:r>
              <a:rPr lang="zh-TW" altLang="en-US" dirty="0">
                <a:ea typeface="標楷體" panose="03000509000000000000" pitchFamily="65" charset="-120"/>
              </a:rPr>
              <a:t>」，但由於採礦浪費大量電能，因此近年來各科學家開發其他演算法取代挖礦，例如：持有量證明</a:t>
            </a:r>
            <a:r>
              <a:rPr lang="en-US" altLang="zh-TW" dirty="0">
                <a:ea typeface="標楷體" panose="03000509000000000000" pitchFamily="65" charset="-120"/>
              </a:rPr>
              <a:t>(</a:t>
            </a:r>
            <a:r>
              <a:rPr lang="en-US" altLang="zh-TW" dirty="0" err="1">
                <a:ea typeface="標楷體" panose="03000509000000000000" pitchFamily="65" charset="-120"/>
              </a:rPr>
              <a:t>PoS</a:t>
            </a:r>
            <a:r>
              <a:rPr lang="zh-TW" altLang="en-US" dirty="0">
                <a:ea typeface="標楷體" panose="03000509000000000000" pitchFamily="65" charset="-120"/>
              </a:rPr>
              <a:t>：</a:t>
            </a:r>
            <a:r>
              <a:rPr lang="en-US" altLang="zh-TW" dirty="0">
                <a:ea typeface="標楷體" panose="03000509000000000000" pitchFamily="65" charset="-120"/>
              </a:rPr>
              <a:t>Proof of Stake)</a:t>
            </a:r>
            <a:r>
              <a:rPr lang="zh-TW" altLang="en-US" dirty="0">
                <a:ea typeface="標楷體" panose="03000509000000000000" pitchFamily="65" charset="-120"/>
              </a:rPr>
              <a:t>、儲存量證明</a:t>
            </a:r>
            <a:r>
              <a:rPr lang="en-US" altLang="zh-TW" dirty="0">
                <a:ea typeface="標楷體" panose="03000509000000000000" pitchFamily="65" charset="-120"/>
              </a:rPr>
              <a:t>(PoC</a:t>
            </a:r>
            <a:r>
              <a:rPr lang="zh-TW" altLang="en-US" dirty="0">
                <a:ea typeface="標楷體" panose="03000509000000000000" pitchFamily="65" charset="-120"/>
              </a:rPr>
              <a:t>：</a:t>
            </a:r>
            <a:r>
              <a:rPr lang="en-US" altLang="zh-TW" dirty="0">
                <a:ea typeface="標楷體" panose="03000509000000000000" pitchFamily="65" charset="-120"/>
              </a:rPr>
              <a:t>Proof of Capacity)</a:t>
            </a:r>
            <a:r>
              <a:rPr lang="zh-TW" altLang="en-US" dirty="0">
                <a:ea typeface="標楷體" panose="03000509000000000000" pitchFamily="65" charset="-120"/>
              </a:rPr>
              <a:t>等</a:t>
            </a:r>
            <a:r>
              <a:rPr lang="en-US" altLang="zh-TW" dirty="0">
                <a:ea typeface="標楷體" panose="03000509000000000000" pitchFamily="65" charset="-120"/>
              </a:rPr>
              <a:t>…</a:t>
            </a:r>
            <a:r>
              <a:rPr lang="zh-TW" altLang="en-US" dirty="0">
                <a:ea typeface="標楷體" panose="03000509000000000000" pitchFamily="65" charset="-120"/>
              </a:rPr>
              <a:t>，但方法都有各自問題，因此想要確保資料無法被篡改，至目前還沒有完美的方法區塊鏈也就沒那麼神奇。</a:t>
            </a:r>
            <a:endParaRPr lang="en-US" altLang="zh-TW" dirty="0">
              <a:ea typeface="標楷體" panose="03000509000000000000" pitchFamily="65" charset="-120"/>
            </a:endParaRPr>
          </a:p>
          <a:p>
            <a:endParaRPr lang="en-US" altLang="zh-TW" dirty="0">
              <a:ea typeface="標楷體" panose="03000509000000000000" pitchFamily="65" charset="-120"/>
            </a:endParaRPr>
          </a:p>
          <a:p>
            <a:pPr indent="457200"/>
            <a:r>
              <a:rPr lang="zh-TW" altLang="en-US" dirty="0">
                <a:ea typeface="標楷體" panose="03000509000000000000" pitchFamily="65" charset="-120"/>
              </a:rPr>
              <a:t>比特幣使用的條件雜湊，浪費大量電能因此科學家努力開發新演算法取代，目的就是為了解決區塊鏈完全去中心化，但使用這些技術只是把原本中心化、簡單可以做好的事改變成去中心化，用複雜的方法來做，意義為何？</a:t>
            </a: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7" name="內容版面配置區 7">
            <a:extLst>
              <a:ext uri="{FF2B5EF4-FFF2-40B4-BE49-F238E27FC236}">
                <a16:creationId xmlns:a16="http://schemas.microsoft.com/office/drawing/2014/main" id="{A5B81998-871C-4668-B909-1F3EBC3CFE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46878" y="3958431"/>
            <a:ext cx="4298244" cy="2417762"/>
          </a:xfrm>
        </p:spPr>
      </p:pic>
    </p:spTree>
    <p:extLst>
      <p:ext uri="{BB962C8B-B14F-4D97-AF65-F5344CB8AC3E}">
        <p14:creationId xmlns:p14="http://schemas.microsoft.com/office/powerpoint/2010/main" val="12691750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礦工獎勵金逐漸減少</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18</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1825625"/>
            <a:ext cx="10515600" cy="3416320"/>
          </a:xfrm>
          <a:prstGeom prst="rect">
            <a:avLst/>
          </a:prstGeom>
          <a:noFill/>
          <a:effectLst/>
        </p:spPr>
        <p:txBody>
          <a:bodyPr wrap="square" rtlCol="0">
            <a:spAutoFit/>
          </a:bodyPr>
          <a:lstStyle/>
          <a:p>
            <a:pPr indent="457200" algn="just"/>
            <a:r>
              <a:rPr lang="zh-TW" altLang="en-US" dirty="0">
                <a:ea typeface="標楷體" panose="03000509000000000000" pitchFamily="65" charset="-120"/>
              </a:rPr>
              <a:t>礦工的電腦必須不停進行挖礦，因此浪費大量電能，為了獎勵礦工，只要運算條件成立的礦工就可以建立一個區塊</a:t>
            </a:r>
            <a:r>
              <a:rPr lang="en-US" altLang="zh-TW" dirty="0">
                <a:ea typeface="標楷體" panose="03000509000000000000" pitchFamily="65" charset="-120"/>
              </a:rPr>
              <a:t>(</a:t>
            </a:r>
            <a:r>
              <a:rPr lang="zh-TW" altLang="en-US" dirty="0">
                <a:ea typeface="標楷體" panose="03000509000000000000" pitchFamily="65" charset="-120"/>
              </a:rPr>
              <a:t>比特幣帳本</a:t>
            </a:r>
            <a:r>
              <a:rPr lang="en-US" altLang="zh-TW" dirty="0">
                <a:ea typeface="標楷體" panose="03000509000000000000" pitchFamily="65" charset="-120"/>
              </a:rPr>
              <a:t>)</a:t>
            </a:r>
            <a:r>
              <a:rPr lang="zh-TW" altLang="en-US" dirty="0">
                <a:ea typeface="標楷體" panose="03000509000000000000" pitchFamily="65" charset="-120"/>
              </a:rPr>
              <a:t>，除了可以記錄別人的比特幣交易，還可以無中生有</a:t>
            </a:r>
            <a:r>
              <a:rPr lang="en-US" altLang="zh-TW" dirty="0">
                <a:ea typeface="標楷體" panose="03000509000000000000" pitchFamily="65" charset="-120"/>
              </a:rPr>
              <a:t>(</a:t>
            </a:r>
            <a:r>
              <a:rPr lang="zh-TW" altLang="en-US" dirty="0">
                <a:ea typeface="標楷體" panose="03000509000000000000" pitchFamily="65" charset="-120"/>
              </a:rPr>
              <a:t>自己給自己</a:t>
            </a:r>
            <a:r>
              <a:rPr lang="en-US" altLang="zh-TW" dirty="0">
                <a:ea typeface="標楷體" panose="03000509000000000000" pitchFamily="65" charset="-120"/>
              </a:rPr>
              <a:t>)</a:t>
            </a:r>
            <a:r>
              <a:rPr lang="zh-TW" altLang="en-US" dirty="0">
                <a:ea typeface="標楷體" panose="03000509000000000000" pitchFamily="65" charset="-120"/>
              </a:rPr>
              <a:t>，記錄一筆「礦工獎勵金」。</a:t>
            </a:r>
            <a:endParaRPr lang="en-US" altLang="zh-TW" dirty="0">
              <a:ea typeface="標楷體" panose="03000509000000000000" pitchFamily="65" charset="-120"/>
            </a:endParaRPr>
          </a:p>
          <a:p>
            <a:pPr indent="457200" algn="just"/>
            <a:endParaRPr lang="en-US" altLang="zh-TW" dirty="0">
              <a:ea typeface="標楷體" panose="03000509000000000000" pitchFamily="65" charset="-120"/>
            </a:endParaRPr>
          </a:p>
          <a:p>
            <a:pPr indent="457200" algn="just"/>
            <a:r>
              <a:rPr lang="zh-TW" altLang="en-US" dirty="0">
                <a:ea typeface="標楷體" panose="03000509000000000000" pitchFamily="65" charset="-120"/>
              </a:rPr>
              <a:t>為了確保比特幣總數不會無限增加，因此演算法設計成約每四年獎勵金就會減半，是一個無窮等比級數，使得總數</a:t>
            </a:r>
            <a:r>
              <a:rPr lang="en-US" altLang="zh-TW" dirty="0">
                <a:ea typeface="標楷體" panose="03000509000000000000" pitchFamily="65" charset="-120"/>
              </a:rPr>
              <a:t>2100</a:t>
            </a:r>
            <a:r>
              <a:rPr lang="zh-TW" altLang="en-US" dirty="0">
                <a:ea typeface="標楷體" panose="03000509000000000000" pitchFamily="65" charset="-120"/>
              </a:rPr>
              <a:t>萬枚的大部分在前十年礦工獎勵金就拿夠了，後面少的可怕。</a:t>
            </a:r>
            <a:endParaRPr lang="en-US" altLang="zh-TW" dirty="0">
              <a:ea typeface="標楷體" panose="03000509000000000000" pitchFamily="65" charset="-120"/>
            </a:endParaRPr>
          </a:p>
          <a:p>
            <a:pPr indent="457200" algn="just"/>
            <a:endParaRPr lang="en-US" altLang="zh-TW" dirty="0">
              <a:ea typeface="標楷體" panose="03000509000000000000" pitchFamily="65" charset="-120"/>
            </a:endParaRPr>
          </a:p>
          <a:p>
            <a:pPr indent="457200" algn="just"/>
            <a:r>
              <a:rPr lang="zh-TW" altLang="en-US" dirty="0">
                <a:ea typeface="標楷體" panose="03000509000000000000" pitchFamily="65" charset="-120"/>
              </a:rPr>
              <a:t>比特幣</a:t>
            </a:r>
            <a:r>
              <a:rPr lang="en-US" altLang="zh-TW" dirty="0">
                <a:ea typeface="標楷體" panose="03000509000000000000" pitchFamily="65" charset="-120"/>
              </a:rPr>
              <a:t>2009</a:t>
            </a:r>
            <a:r>
              <a:rPr lang="zh-TW" altLang="en-US" dirty="0">
                <a:ea typeface="標楷體" panose="03000509000000000000" pitchFamily="65" charset="-120"/>
              </a:rPr>
              <a:t>年發行礦工獎勵金為</a:t>
            </a:r>
            <a:r>
              <a:rPr lang="en-US" altLang="zh-TW" dirty="0">
                <a:ea typeface="標楷體" panose="03000509000000000000" pitchFamily="65" charset="-120"/>
              </a:rPr>
              <a:t>50</a:t>
            </a:r>
            <a:r>
              <a:rPr lang="zh-TW" altLang="en-US" dirty="0">
                <a:ea typeface="標楷體" panose="03000509000000000000" pitchFamily="65" charset="-120"/>
              </a:rPr>
              <a:t>枚，</a:t>
            </a:r>
            <a:r>
              <a:rPr lang="en-US" altLang="zh-TW" dirty="0">
                <a:ea typeface="標楷體" panose="03000509000000000000" pitchFamily="65" charset="-120"/>
              </a:rPr>
              <a:t>2012</a:t>
            </a:r>
            <a:r>
              <a:rPr lang="zh-TW" altLang="en-US" dirty="0">
                <a:ea typeface="標楷體" panose="03000509000000000000" pitchFamily="65" charset="-120"/>
              </a:rPr>
              <a:t>第一次減半剩</a:t>
            </a:r>
            <a:r>
              <a:rPr lang="en-US" altLang="zh-TW" dirty="0">
                <a:ea typeface="標楷體" panose="03000509000000000000" pitchFamily="65" charset="-120"/>
              </a:rPr>
              <a:t>25</a:t>
            </a:r>
            <a:r>
              <a:rPr lang="zh-TW" altLang="en-US" dirty="0">
                <a:ea typeface="標楷體" panose="03000509000000000000" pitchFamily="65" charset="-120"/>
              </a:rPr>
              <a:t>枚，</a:t>
            </a:r>
            <a:r>
              <a:rPr lang="en-US" altLang="zh-TW" dirty="0">
                <a:ea typeface="標楷體" panose="03000509000000000000" pitchFamily="65" charset="-120"/>
              </a:rPr>
              <a:t>2016</a:t>
            </a:r>
            <a:r>
              <a:rPr lang="zh-TW" altLang="en-US" dirty="0">
                <a:ea typeface="標楷體" panose="03000509000000000000" pitchFamily="65" charset="-120"/>
              </a:rPr>
              <a:t>第二次再減半剩</a:t>
            </a:r>
            <a:r>
              <a:rPr lang="en-US" altLang="zh-TW" dirty="0">
                <a:ea typeface="標楷體" panose="03000509000000000000" pitchFamily="65" charset="-120"/>
              </a:rPr>
              <a:t>12.5</a:t>
            </a:r>
            <a:r>
              <a:rPr lang="zh-TW" altLang="en-US" dirty="0">
                <a:ea typeface="標楷體" panose="03000509000000000000" pitchFamily="65" charset="-120"/>
              </a:rPr>
              <a:t>枚，就些就是目前比特幣礦工收入來源，但若持續減半越來越少，礦場倒掉、沒人記帳、比特幣就無法交易，無法交易的貨幣，再稀缺價值又為何呢？</a:t>
            </a:r>
            <a:endParaRPr lang="en-US" altLang="zh-TW" dirty="0">
              <a:ea typeface="標楷體" panose="03000509000000000000" pitchFamily="65" charset="-120"/>
            </a:endParaRPr>
          </a:p>
          <a:p>
            <a:pPr indent="457200" algn="just"/>
            <a:endParaRPr lang="en-US" altLang="zh-TW" dirty="0">
              <a:ea typeface="標楷體" panose="03000509000000000000" pitchFamily="65" charset="-120"/>
            </a:endParaRPr>
          </a:p>
          <a:p>
            <a:pPr indent="457200" algn="just"/>
            <a:endParaRPr lang="zh-TW" altLang="en-US" dirty="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8" name="圖片 7">
            <a:extLst>
              <a:ext uri="{FF2B5EF4-FFF2-40B4-BE49-F238E27FC236}">
                <a16:creationId xmlns:a16="http://schemas.microsoft.com/office/drawing/2014/main" id="{583746FC-4DF1-405E-A431-4258A365D7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60391" y="4568233"/>
            <a:ext cx="2384156" cy="1788117"/>
          </a:xfrm>
          <a:prstGeom prst="rect">
            <a:avLst/>
          </a:prstGeom>
          <a:effectLst>
            <a:outerShdw blurRad="50800" dist="38100" dir="2700000" algn="tl" rotWithShape="0">
              <a:prstClr val="black">
                <a:alpha val="40000"/>
              </a:prstClr>
            </a:outerShdw>
          </a:effectLst>
        </p:spPr>
      </p:pic>
      <p:sp>
        <p:nvSpPr>
          <p:cNvPr id="10" name="文字方塊 9">
            <a:extLst>
              <a:ext uri="{FF2B5EF4-FFF2-40B4-BE49-F238E27FC236}">
                <a16:creationId xmlns:a16="http://schemas.microsoft.com/office/drawing/2014/main" id="{D1D97C6B-BFFE-4D43-AAA6-ACE68E115090}"/>
              </a:ext>
            </a:extLst>
          </p:cNvPr>
          <p:cNvSpPr txBox="1"/>
          <p:nvPr/>
        </p:nvSpPr>
        <p:spPr>
          <a:xfrm>
            <a:off x="845726" y="5057279"/>
            <a:ext cx="882335" cy="369332"/>
          </a:xfrm>
          <a:prstGeom prst="rect">
            <a:avLst/>
          </a:prstGeom>
          <a:solidFill>
            <a:schemeClr val="bg1">
              <a:lumMod val="95000"/>
            </a:schemeClr>
          </a:solidFill>
          <a:effectLst>
            <a:outerShdw blurRad="50800" dist="38100" dir="2700000" algn="tl" rotWithShape="0">
              <a:prstClr val="black">
                <a:alpha val="40000"/>
              </a:prstClr>
            </a:outerShdw>
          </a:effectLst>
        </p:spPr>
        <p:txBody>
          <a:bodyPr wrap="square" rtlCol="0">
            <a:spAutoFit/>
          </a:bodyPr>
          <a:lstStyle/>
          <a:p>
            <a:r>
              <a:rPr lang="zh-TW" altLang="en-US" dirty="0">
                <a:ea typeface="標楷體" panose="03000509000000000000" pitchFamily="65" charset="-120"/>
              </a:rPr>
              <a:t>手續費</a:t>
            </a:r>
            <a:endParaRPr lang="en-US" altLang="zh-TW" dirty="0">
              <a:ea typeface="標楷體" panose="03000509000000000000" pitchFamily="65" charset="-120"/>
            </a:endParaRPr>
          </a:p>
        </p:txBody>
      </p:sp>
      <p:sp>
        <p:nvSpPr>
          <p:cNvPr id="11" name="文字方塊 10">
            <a:extLst>
              <a:ext uri="{FF2B5EF4-FFF2-40B4-BE49-F238E27FC236}">
                <a16:creationId xmlns:a16="http://schemas.microsoft.com/office/drawing/2014/main" id="{300AFA3E-0B66-460C-AB19-516272345C6D}"/>
              </a:ext>
            </a:extLst>
          </p:cNvPr>
          <p:cNvSpPr txBox="1"/>
          <p:nvPr/>
        </p:nvSpPr>
        <p:spPr>
          <a:xfrm>
            <a:off x="2011384" y="5542892"/>
            <a:ext cx="1163887" cy="369332"/>
          </a:xfrm>
          <a:prstGeom prst="rect">
            <a:avLst/>
          </a:prstGeom>
          <a:solidFill>
            <a:schemeClr val="bg1">
              <a:lumMod val="95000"/>
            </a:schemeClr>
          </a:solidFill>
          <a:effectLst>
            <a:outerShdw blurRad="50800" dist="38100" dir="2700000" algn="tl" rotWithShape="0">
              <a:prstClr val="black">
                <a:alpha val="40000"/>
              </a:prstClr>
            </a:outerShdw>
          </a:effectLst>
        </p:spPr>
        <p:txBody>
          <a:bodyPr wrap="square" rtlCol="0">
            <a:spAutoFit/>
          </a:bodyPr>
          <a:lstStyle/>
          <a:p>
            <a:r>
              <a:rPr lang="zh-TW" altLang="en-US" dirty="0">
                <a:ea typeface="標楷體" panose="03000509000000000000" pitchFamily="65" charset="-120"/>
              </a:rPr>
              <a:t>哄抬價格</a:t>
            </a:r>
            <a:endParaRPr lang="en-US" altLang="zh-TW" dirty="0">
              <a:ea typeface="標楷體" panose="03000509000000000000" pitchFamily="65" charset="-120"/>
            </a:endParaRPr>
          </a:p>
        </p:txBody>
      </p:sp>
      <p:sp>
        <p:nvSpPr>
          <p:cNvPr id="12" name="文字方塊 11">
            <a:extLst>
              <a:ext uri="{FF2B5EF4-FFF2-40B4-BE49-F238E27FC236}">
                <a16:creationId xmlns:a16="http://schemas.microsoft.com/office/drawing/2014/main" id="{958953D8-EAC4-49BD-A4BC-E1B8F159DAE8}"/>
              </a:ext>
            </a:extLst>
          </p:cNvPr>
          <p:cNvSpPr txBox="1"/>
          <p:nvPr/>
        </p:nvSpPr>
        <p:spPr>
          <a:xfrm>
            <a:off x="3596030" y="5209679"/>
            <a:ext cx="882335" cy="369332"/>
          </a:xfrm>
          <a:prstGeom prst="rect">
            <a:avLst/>
          </a:prstGeom>
          <a:solidFill>
            <a:schemeClr val="bg1">
              <a:lumMod val="95000"/>
            </a:schemeClr>
          </a:solidFill>
          <a:effectLst>
            <a:outerShdw blurRad="50800" dist="38100" dir="2700000" algn="tl" rotWithShape="0">
              <a:prstClr val="black">
                <a:alpha val="40000"/>
              </a:prstClr>
            </a:outerShdw>
          </a:effectLst>
        </p:spPr>
        <p:txBody>
          <a:bodyPr wrap="square" rtlCol="0">
            <a:spAutoFit/>
          </a:bodyPr>
          <a:lstStyle/>
          <a:p>
            <a:r>
              <a:rPr lang="zh-TW" altLang="en-US" dirty="0">
                <a:ea typeface="標楷體" panose="03000509000000000000" pitchFamily="65" charset="-120"/>
              </a:rPr>
              <a:t>稀缺性</a:t>
            </a:r>
            <a:endParaRPr lang="en-US" altLang="zh-TW" dirty="0">
              <a:ea typeface="標楷體" panose="03000509000000000000" pitchFamily="65" charset="-120"/>
            </a:endParaRPr>
          </a:p>
        </p:txBody>
      </p:sp>
      <p:sp>
        <p:nvSpPr>
          <p:cNvPr id="13" name="文字方塊 12">
            <a:extLst>
              <a:ext uri="{FF2B5EF4-FFF2-40B4-BE49-F238E27FC236}">
                <a16:creationId xmlns:a16="http://schemas.microsoft.com/office/drawing/2014/main" id="{5D32CF3E-7ADC-4B85-9937-BA713B235297}"/>
              </a:ext>
            </a:extLst>
          </p:cNvPr>
          <p:cNvSpPr txBox="1"/>
          <p:nvPr/>
        </p:nvSpPr>
        <p:spPr>
          <a:xfrm>
            <a:off x="4889020" y="5542892"/>
            <a:ext cx="2057622" cy="369332"/>
          </a:xfrm>
          <a:prstGeom prst="rect">
            <a:avLst/>
          </a:prstGeom>
          <a:solidFill>
            <a:schemeClr val="bg1">
              <a:lumMod val="95000"/>
            </a:schemeClr>
          </a:solidFill>
          <a:effectLst>
            <a:outerShdw blurRad="50800" dist="38100" dir="2700000" algn="tl" rotWithShape="0">
              <a:prstClr val="black">
                <a:alpha val="40000"/>
              </a:prstClr>
            </a:outerShdw>
          </a:effectLst>
        </p:spPr>
        <p:txBody>
          <a:bodyPr wrap="square" rtlCol="0">
            <a:spAutoFit/>
          </a:bodyPr>
          <a:lstStyle/>
          <a:p>
            <a:r>
              <a:rPr lang="zh-TW" altLang="en-US" dirty="0">
                <a:ea typeface="標楷體" panose="03000509000000000000" pitchFamily="65" charset="-120"/>
              </a:rPr>
              <a:t>大額交易才能支撐</a:t>
            </a:r>
            <a:endParaRPr lang="en-US" altLang="zh-TW" dirty="0">
              <a:ea typeface="標楷體" panose="03000509000000000000" pitchFamily="65" charset="-120"/>
            </a:endParaRPr>
          </a:p>
        </p:txBody>
      </p:sp>
      <p:cxnSp>
        <p:nvCxnSpPr>
          <p:cNvPr id="14" name="直線接點 13">
            <a:extLst>
              <a:ext uri="{FF2B5EF4-FFF2-40B4-BE49-F238E27FC236}">
                <a16:creationId xmlns:a16="http://schemas.microsoft.com/office/drawing/2014/main" id="{64A54B01-FFF5-436C-ADD3-C31ABCF656BB}"/>
              </a:ext>
            </a:extLst>
          </p:cNvPr>
          <p:cNvCxnSpPr>
            <a:cxnSpLocks/>
          </p:cNvCxnSpPr>
          <p:nvPr/>
        </p:nvCxnSpPr>
        <p:spPr>
          <a:xfrm>
            <a:off x="838199" y="4816347"/>
            <a:ext cx="8340672" cy="0"/>
          </a:xfrm>
          <a:prstGeom prst="line">
            <a:avLst/>
          </a:prstGeom>
          <a:ln w="381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6" name="文字方塊 15">
            <a:extLst>
              <a:ext uri="{FF2B5EF4-FFF2-40B4-BE49-F238E27FC236}">
                <a16:creationId xmlns:a16="http://schemas.microsoft.com/office/drawing/2014/main" id="{690137CA-7672-4EF6-8BB9-865C238A18A2}"/>
              </a:ext>
            </a:extLst>
          </p:cNvPr>
          <p:cNvSpPr txBox="1"/>
          <p:nvPr/>
        </p:nvSpPr>
        <p:spPr>
          <a:xfrm>
            <a:off x="7468803" y="5173560"/>
            <a:ext cx="1191588" cy="369332"/>
          </a:xfrm>
          <a:prstGeom prst="rect">
            <a:avLst/>
          </a:prstGeom>
          <a:solidFill>
            <a:schemeClr val="bg1">
              <a:lumMod val="95000"/>
            </a:schemeClr>
          </a:solidFill>
          <a:effectLst>
            <a:outerShdw blurRad="50800" dist="38100" dir="2700000" algn="tl" rotWithShape="0">
              <a:prstClr val="black">
                <a:alpha val="40000"/>
              </a:prstClr>
            </a:outerShdw>
          </a:effectLst>
        </p:spPr>
        <p:txBody>
          <a:bodyPr wrap="square" rtlCol="0">
            <a:spAutoFit/>
          </a:bodyPr>
          <a:lstStyle/>
          <a:p>
            <a:r>
              <a:rPr lang="zh-TW" altLang="en-US" dirty="0">
                <a:ea typeface="標楷體" panose="03000509000000000000" pitchFamily="65" charset="-120"/>
              </a:rPr>
              <a:t> 地下金融</a:t>
            </a:r>
            <a:endParaRPr lang="en-US" altLang="zh-TW" dirty="0">
              <a:ea typeface="標楷體" panose="03000509000000000000" pitchFamily="65" charset="-120"/>
            </a:endParaRPr>
          </a:p>
        </p:txBody>
      </p:sp>
    </p:spTree>
    <p:extLst>
      <p:ext uri="{BB962C8B-B14F-4D97-AF65-F5344CB8AC3E}">
        <p14:creationId xmlns:p14="http://schemas.microsoft.com/office/powerpoint/2010/main" val="15060457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比特幣區塊鏈問題</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19</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1825625"/>
            <a:ext cx="10515600" cy="1200329"/>
          </a:xfrm>
          <a:prstGeom prst="rect">
            <a:avLst/>
          </a:prstGeom>
          <a:noFill/>
          <a:effectLst/>
        </p:spPr>
        <p:txBody>
          <a:bodyPr wrap="square" rtlCol="0">
            <a:spAutoFit/>
          </a:bodyPr>
          <a:lstStyle/>
          <a:p>
            <a:pPr indent="457200" algn="just"/>
            <a:r>
              <a:rPr lang="zh-TW" altLang="en-US" dirty="0">
                <a:ea typeface="標楷體" panose="03000509000000000000" pitchFamily="65" charset="-120"/>
              </a:rPr>
              <a:t>為了確保交易資料無法篡改，比特幣的演算法設計每</a:t>
            </a:r>
            <a:r>
              <a:rPr lang="en-US" altLang="zh-TW" dirty="0">
                <a:ea typeface="標楷體" panose="03000509000000000000" pitchFamily="65" charset="-120"/>
              </a:rPr>
              <a:t>10</a:t>
            </a:r>
            <a:r>
              <a:rPr lang="zh-TW" altLang="en-US" dirty="0">
                <a:ea typeface="標楷體" panose="03000509000000000000" pitchFamily="65" charset="-120"/>
              </a:rPr>
              <a:t>分鐘，全世界只能採出一個區塊，一個區塊約</a:t>
            </a:r>
            <a:r>
              <a:rPr lang="en-US" altLang="zh-TW" dirty="0">
                <a:ea typeface="標楷體" panose="03000509000000000000" pitchFamily="65" charset="-120"/>
              </a:rPr>
              <a:t>1MB</a:t>
            </a:r>
            <a:r>
              <a:rPr lang="zh-TW" altLang="en-US" dirty="0">
                <a:ea typeface="標楷體" panose="03000509000000000000" pitchFamily="65" charset="-120"/>
              </a:rPr>
              <a:t>，一筆交易約</a:t>
            </a:r>
            <a:r>
              <a:rPr lang="en-US" altLang="zh-TW" dirty="0">
                <a:ea typeface="標楷體" panose="03000509000000000000" pitchFamily="65" charset="-120"/>
              </a:rPr>
              <a:t>256B</a:t>
            </a:r>
            <a:r>
              <a:rPr lang="zh-TW" altLang="en-US" dirty="0">
                <a:ea typeface="標楷體" panose="03000509000000000000" pitchFamily="65" charset="-120"/>
              </a:rPr>
              <a:t>，所以一個區塊大約儲存</a:t>
            </a:r>
            <a:r>
              <a:rPr lang="en-US" altLang="zh-TW" dirty="0">
                <a:ea typeface="標楷體" panose="03000509000000000000" pitchFamily="65" charset="-120"/>
              </a:rPr>
              <a:t>4096</a:t>
            </a:r>
            <a:r>
              <a:rPr lang="zh-TW" altLang="en-US" dirty="0">
                <a:ea typeface="標楷體" panose="03000509000000000000" pitchFamily="65" charset="-120"/>
              </a:rPr>
              <a:t>筆交易</a:t>
            </a:r>
            <a:r>
              <a:rPr lang="en-US" altLang="zh-TW" dirty="0">
                <a:ea typeface="標楷體" panose="03000509000000000000" pitchFamily="65" charset="-120"/>
              </a:rPr>
              <a:t>(1MB/256B=4096)</a:t>
            </a:r>
            <a:r>
              <a:rPr lang="zh-TW" altLang="en-US" dirty="0">
                <a:ea typeface="標楷體" panose="03000509000000000000" pitchFamily="65" charset="-120"/>
              </a:rPr>
              <a:t>，平均每秒全世界礦工最多只能處理</a:t>
            </a:r>
            <a:r>
              <a:rPr lang="en-US" altLang="zh-TW" dirty="0">
                <a:ea typeface="標楷體" panose="03000509000000000000" pitchFamily="65" charset="-120"/>
              </a:rPr>
              <a:t>6.82</a:t>
            </a:r>
            <a:r>
              <a:rPr lang="zh-TW" altLang="en-US" dirty="0">
                <a:ea typeface="標楷體" panose="03000509000000000000" pitchFamily="65" charset="-120"/>
              </a:rPr>
              <a:t>筆交易</a:t>
            </a:r>
            <a:r>
              <a:rPr lang="en-US" altLang="zh-TW" dirty="0">
                <a:ea typeface="標楷體" panose="03000509000000000000" pitchFamily="65" charset="-120"/>
              </a:rPr>
              <a:t>(4096</a:t>
            </a:r>
            <a:r>
              <a:rPr lang="zh-TW" altLang="en-US" dirty="0">
                <a:ea typeface="標楷體" panose="03000509000000000000" pitchFamily="65" charset="-120"/>
              </a:rPr>
              <a:t>筆交易</a:t>
            </a:r>
            <a:r>
              <a:rPr lang="en-US" altLang="zh-TW" dirty="0">
                <a:ea typeface="標楷體" panose="03000509000000000000" pitchFamily="65" charset="-120"/>
              </a:rPr>
              <a:t>/600</a:t>
            </a:r>
            <a:r>
              <a:rPr lang="zh-TW" altLang="en-US" dirty="0">
                <a:ea typeface="標楷體" panose="03000509000000000000" pitchFamily="65" charset="-120"/>
              </a:rPr>
              <a:t>秒</a:t>
            </a:r>
            <a:r>
              <a:rPr lang="en-US" altLang="zh-TW" dirty="0">
                <a:ea typeface="標楷體" panose="03000509000000000000" pitchFamily="65" charset="-120"/>
              </a:rPr>
              <a:t>=6.82)</a:t>
            </a:r>
            <a:r>
              <a:rPr lang="zh-TW" altLang="en-US" dirty="0">
                <a:ea typeface="標楷體" panose="03000509000000000000" pitchFamily="65" charset="-120"/>
              </a:rPr>
              <a:t>，且每個區塊必須複製好幾萬份，並分散儲存在礦工的電腦內</a:t>
            </a:r>
            <a:r>
              <a:rPr lang="en-US" altLang="zh-TW" dirty="0">
                <a:ea typeface="標楷體" panose="03000509000000000000" pitchFamily="65" charset="-120"/>
              </a:rPr>
              <a:t>(</a:t>
            </a:r>
            <a:r>
              <a:rPr lang="zh-TW" altLang="en-US" dirty="0">
                <a:ea typeface="標楷體" panose="03000509000000000000" pitchFamily="65" charset="-120"/>
              </a:rPr>
              <a:t>去中心化</a:t>
            </a:r>
            <a:r>
              <a:rPr lang="en-US" altLang="zh-TW" dirty="0">
                <a:ea typeface="標楷體" panose="03000509000000000000" pitchFamily="65" charset="-120"/>
              </a:rPr>
              <a:t>)</a:t>
            </a:r>
            <a:r>
              <a:rPr lang="zh-TW" altLang="en-US" dirty="0">
                <a:ea typeface="標楷體" panose="03000509000000000000" pitchFamily="65" charset="-120"/>
              </a:rPr>
              <a:t>，就是天生無效率所以難取代傳統貨幣。</a:t>
            </a: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a:extLst>
              <a:ext uri="{FF2B5EF4-FFF2-40B4-BE49-F238E27FC236}">
                <a16:creationId xmlns:a16="http://schemas.microsoft.com/office/drawing/2014/main" id="{033652E2-D175-48F1-A2CF-D8DAC9D2650D}"/>
              </a:ext>
            </a:extLst>
          </p:cNvPr>
          <p:cNvSpPr txBox="1"/>
          <p:nvPr/>
        </p:nvSpPr>
        <p:spPr>
          <a:xfrm>
            <a:off x="838200" y="3758252"/>
            <a:ext cx="10515600" cy="923330"/>
          </a:xfrm>
          <a:prstGeom prst="rect">
            <a:avLst/>
          </a:prstGeom>
          <a:noFill/>
          <a:effectLst/>
        </p:spPr>
        <p:txBody>
          <a:bodyPr wrap="square" rtlCol="0">
            <a:spAutoFit/>
          </a:bodyPr>
          <a:lstStyle/>
          <a:p>
            <a:pPr algn="just"/>
            <a:r>
              <a:rPr lang="zh-TW" altLang="en-US" dirty="0">
                <a:ea typeface="標楷體" panose="03000509000000000000" pitchFamily="65" charset="-120"/>
              </a:rPr>
              <a:t>以買東西舉例優缺點</a:t>
            </a:r>
            <a:endParaRPr lang="en-US" altLang="zh-TW" dirty="0">
              <a:ea typeface="標楷體" panose="03000509000000000000" pitchFamily="65" charset="-120"/>
            </a:endParaRPr>
          </a:p>
          <a:p>
            <a:pPr algn="just"/>
            <a:r>
              <a:rPr lang="zh-TW" altLang="en-US" dirty="0">
                <a:ea typeface="標楷體" panose="03000509000000000000" pitchFamily="65" charset="-120"/>
              </a:rPr>
              <a:t>許多人吹捧區塊鏈去中心化優點，那缺點呢？</a:t>
            </a:r>
            <a:endParaRPr lang="en-US" altLang="zh-TW" dirty="0">
              <a:ea typeface="標楷體" panose="03000509000000000000" pitchFamily="65" charset="-120"/>
            </a:endParaRPr>
          </a:p>
          <a:p>
            <a:pPr algn="just"/>
            <a:r>
              <a:rPr lang="zh-TW" altLang="en-US" dirty="0">
                <a:ea typeface="標楷體" panose="03000509000000000000" pitchFamily="65" charset="-120"/>
              </a:rPr>
              <a:t>中心化和去中心化各有優缺，所以兩者並用是較可行的方式。</a:t>
            </a:r>
            <a:endParaRPr lang="en-US" altLang="zh-TW" dirty="0">
              <a:ea typeface="標楷體" panose="03000509000000000000" pitchFamily="65" charset="-120"/>
            </a:endParaRPr>
          </a:p>
        </p:txBody>
      </p:sp>
      <p:pic>
        <p:nvPicPr>
          <p:cNvPr id="13" name="圖片 12">
            <a:extLst>
              <a:ext uri="{FF2B5EF4-FFF2-40B4-BE49-F238E27FC236}">
                <a16:creationId xmlns:a16="http://schemas.microsoft.com/office/drawing/2014/main" id="{9F33B145-0BBA-4BEF-B06C-3D616EEA3A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57032" y="4295075"/>
            <a:ext cx="2087515" cy="2061275"/>
          </a:xfrm>
          <a:prstGeom prst="rect">
            <a:avLst/>
          </a:prstGeom>
        </p:spPr>
      </p:pic>
      <p:pic>
        <p:nvPicPr>
          <p:cNvPr id="11" name="圖片 10">
            <a:extLst>
              <a:ext uri="{FF2B5EF4-FFF2-40B4-BE49-F238E27FC236}">
                <a16:creationId xmlns:a16="http://schemas.microsoft.com/office/drawing/2014/main" id="{89E3DA20-16E2-497F-A36F-A9D4A4CFC1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8739" y="3141743"/>
            <a:ext cx="2306663" cy="2306663"/>
          </a:xfrm>
          <a:prstGeom prst="rect">
            <a:avLst/>
          </a:prstGeom>
        </p:spPr>
      </p:pic>
    </p:spTree>
    <p:extLst>
      <p:ext uri="{BB962C8B-B14F-4D97-AF65-F5344CB8AC3E}">
        <p14:creationId xmlns:p14="http://schemas.microsoft.com/office/powerpoint/2010/main" val="3689244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p:txBody>
          <a:bodyPr/>
          <a:lstStyle/>
          <a:p>
            <a:r>
              <a:rPr lang="zh-TW" altLang="en-US" dirty="0">
                <a:latin typeface="Arial" panose="020B0604020202020204" pitchFamily="34" charset="0"/>
                <a:ea typeface="標楷體" panose="03000509000000000000" pitchFamily="65" charset="-120"/>
              </a:rPr>
              <a:t>章節</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2</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5207828" y="1825625"/>
            <a:ext cx="3555547" cy="4247317"/>
          </a:xfrm>
          <a:prstGeom prst="rect">
            <a:avLst/>
          </a:prstGeom>
          <a:noFill/>
          <a:effectLst>
            <a:outerShdw blurRad="50800" dist="38100" dir="2700000" algn="tl" rotWithShape="0">
              <a:prstClr val="black">
                <a:alpha val="40000"/>
              </a:prstClr>
            </a:outerShdw>
          </a:effectLst>
        </p:spPr>
        <p:txBody>
          <a:bodyPr wrap="square" rtlCol="0">
            <a:spAutoFit/>
          </a:bodyPr>
          <a:lstStyle/>
          <a:p>
            <a:r>
              <a:rPr lang="zh-TW" altLang="en-US" dirty="0">
                <a:ea typeface="標楷體" panose="03000509000000000000" pitchFamily="65" charset="-120"/>
              </a:rPr>
              <a:t>前言</a:t>
            </a:r>
            <a:endParaRPr lang="en-US" altLang="zh-TW" dirty="0">
              <a:ea typeface="標楷體" panose="03000509000000000000" pitchFamily="65" charset="-120"/>
            </a:endParaRPr>
          </a:p>
          <a:p>
            <a:endParaRPr lang="en-US" altLang="zh-TW" dirty="0">
              <a:ea typeface="標楷體" panose="03000509000000000000" pitchFamily="65" charset="-120"/>
            </a:endParaRPr>
          </a:p>
          <a:p>
            <a:r>
              <a:rPr lang="zh-TW" altLang="en-US" dirty="0">
                <a:ea typeface="標楷體" panose="03000509000000000000" pitchFamily="65" charset="-120"/>
              </a:rPr>
              <a:t>區塊鏈起源</a:t>
            </a:r>
            <a:endParaRPr lang="en-US" altLang="zh-TW" dirty="0">
              <a:ea typeface="標楷體" panose="03000509000000000000" pitchFamily="65" charset="-120"/>
            </a:endParaRPr>
          </a:p>
          <a:p>
            <a:endParaRPr lang="en-US" altLang="zh-TW" dirty="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區塊鏈中心教條：</a:t>
            </a:r>
            <a:r>
              <a:rPr lang="en-US" altLang="zh-TW" dirty="0">
                <a:latin typeface="Arial" panose="020B0604020202020204" pitchFamily="34" charset="0"/>
                <a:ea typeface="標楷體" panose="03000509000000000000" pitchFamily="65" charset="-120"/>
              </a:rPr>
              <a:t>51%</a:t>
            </a:r>
            <a:r>
              <a:rPr lang="zh-TW" altLang="en-US" dirty="0">
                <a:latin typeface="Arial" panose="020B0604020202020204" pitchFamily="34" charset="0"/>
                <a:ea typeface="標楷體" panose="03000509000000000000" pitchFamily="65" charset="-120"/>
              </a:rPr>
              <a:t> 規則</a:t>
            </a:r>
            <a:endParaRPr lang="en-US" altLang="zh-TW" dirty="0">
              <a:latin typeface="Arial" panose="020B0604020202020204" pitchFamily="34" charset="0"/>
              <a:ea typeface="標楷體" panose="03000509000000000000" pitchFamily="65" charset="-120"/>
            </a:endParaRPr>
          </a:p>
          <a:p>
            <a:endParaRPr lang="en-US" altLang="zh-TW" dirty="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比特幣的區塊鏈</a:t>
            </a:r>
            <a:endParaRPr lang="en-US" altLang="zh-TW" dirty="0">
              <a:latin typeface="Arial" panose="020B0604020202020204" pitchFamily="34" charset="0"/>
              <a:ea typeface="標楷體" panose="03000509000000000000" pitchFamily="65" charset="-120"/>
            </a:endParaRPr>
          </a:p>
          <a:p>
            <a:endParaRPr lang="en-US" altLang="zh-TW" dirty="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實際運行方式</a:t>
            </a:r>
            <a:endParaRPr lang="en-US" altLang="zh-TW" dirty="0">
              <a:latin typeface="Arial" panose="020B0604020202020204" pitchFamily="34" charset="0"/>
              <a:ea typeface="標楷體" panose="03000509000000000000" pitchFamily="65" charset="-120"/>
            </a:endParaRPr>
          </a:p>
          <a:p>
            <a:endParaRPr lang="en-US" altLang="zh-TW" dirty="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閃電網路 </a:t>
            </a:r>
            <a:r>
              <a:rPr lang="en-US" altLang="zh-TW" dirty="0">
                <a:latin typeface="Arial" panose="020B0604020202020204" pitchFamily="34" charset="0"/>
                <a:ea typeface="標楷體" panose="03000509000000000000" pitchFamily="65" charset="-120"/>
              </a:rPr>
              <a:t>&amp;</a:t>
            </a:r>
            <a:r>
              <a:rPr lang="zh-TW" altLang="en-US" dirty="0">
                <a:latin typeface="Arial" panose="020B0604020202020204" pitchFamily="34" charset="0"/>
                <a:ea typeface="標楷體" panose="03000509000000000000" pitchFamily="65" charset="-120"/>
              </a:rPr>
              <a:t> 雷電網路</a:t>
            </a:r>
          </a:p>
          <a:p>
            <a:endParaRPr lang="en-US" altLang="zh-TW" dirty="0">
              <a:ea typeface="標楷體" panose="03000509000000000000" pitchFamily="65" charset="-120"/>
            </a:endParaRPr>
          </a:p>
          <a:p>
            <a:r>
              <a:rPr lang="zh-TW" altLang="en-US" dirty="0">
                <a:ea typeface="標楷體" panose="03000509000000000000" pitchFamily="65" charset="-120"/>
              </a:rPr>
              <a:t>區塊鏈真相</a:t>
            </a:r>
            <a:endParaRPr lang="en-US" altLang="zh-TW" dirty="0">
              <a:ea typeface="標楷體" panose="03000509000000000000" pitchFamily="65" charset="-120"/>
            </a:endParaRPr>
          </a:p>
          <a:p>
            <a:endParaRPr lang="en-US" altLang="zh-TW" dirty="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為區塊鏈而區塊鏈</a:t>
            </a:r>
            <a:endParaRPr lang="zh-TW" altLang="en-US" dirty="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id="{74F89895-548B-460C-AD23-C981F8C3E508}"/>
              </a:ext>
            </a:extLst>
          </p:cNvPr>
          <p:cNvCxnSpPr>
            <a:cxnSpLocks/>
          </p:cNvCxnSpPr>
          <p:nvPr/>
        </p:nvCxnSpPr>
        <p:spPr>
          <a:xfrm>
            <a:off x="4882720" y="2010291"/>
            <a:ext cx="257606" cy="0"/>
          </a:xfrm>
          <a:prstGeom prst="line">
            <a:avLst/>
          </a:prstGeom>
          <a:ln w="762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直線接點 12">
            <a:extLst>
              <a:ext uri="{FF2B5EF4-FFF2-40B4-BE49-F238E27FC236}">
                <a16:creationId xmlns:a16="http://schemas.microsoft.com/office/drawing/2014/main" id="{279C8AB9-8482-4D38-97D1-434D74550969}"/>
              </a:ext>
            </a:extLst>
          </p:cNvPr>
          <p:cNvCxnSpPr>
            <a:cxnSpLocks/>
          </p:cNvCxnSpPr>
          <p:nvPr/>
        </p:nvCxnSpPr>
        <p:spPr>
          <a:xfrm>
            <a:off x="4882720" y="2555657"/>
            <a:ext cx="257606" cy="0"/>
          </a:xfrm>
          <a:prstGeom prst="line">
            <a:avLst/>
          </a:prstGeom>
          <a:ln w="762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 name="直線接點 13">
            <a:extLst>
              <a:ext uri="{FF2B5EF4-FFF2-40B4-BE49-F238E27FC236}">
                <a16:creationId xmlns:a16="http://schemas.microsoft.com/office/drawing/2014/main" id="{1AE78D45-681D-408B-902E-4DD913FE476F}"/>
              </a:ext>
            </a:extLst>
          </p:cNvPr>
          <p:cNvCxnSpPr>
            <a:cxnSpLocks/>
          </p:cNvCxnSpPr>
          <p:nvPr/>
        </p:nvCxnSpPr>
        <p:spPr>
          <a:xfrm>
            <a:off x="4882720" y="3111097"/>
            <a:ext cx="257606" cy="0"/>
          </a:xfrm>
          <a:prstGeom prst="line">
            <a:avLst/>
          </a:prstGeom>
          <a:ln w="762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線接點 14">
            <a:extLst>
              <a:ext uri="{FF2B5EF4-FFF2-40B4-BE49-F238E27FC236}">
                <a16:creationId xmlns:a16="http://schemas.microsoft.com/office/drawing/2014/main" id="{8AF0C284-E5BE-419E-B44B-68AF5E1A04E5}"/>
              </a:ext>
            </a:extLst>
          </p:cNvPr>
          <p:cNvCxnSpPr>
            <a:cxnSpLocks/>
          </p:cNvCxnSpPr>
          <p:nvPr/>
        </p:nvCxnSpPr>
        <p:spPr>
          <a:xfrm>
            <a:off x="4882720" y="3656463"/>
            <a:ext cx="257606" cy="0"/>
          </a:xfrm>
          <a:prstGeom prst="line">
            <a:avLst/>
          </a:prstGeom>
          <a:ln w="762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直線接點 15">
            <a:extLst>
              <a:ext uri="{FF2B5EF4-FFF2-40B4-BE49-F238E27FC236}">
                <a16:creationId xmlns:a16="http://schemas.microsoft.com/office/drawing/2014/main" id="{D145F69F-155F-4203-99AC-4A0355EE39F7}"/>
              </a:ext>
            </a:extLst>
          </p:cNvPr>
          <p:cNvCxnSpPr>
            <a:cxnSpLocks/>
          </p:cNvCxnSpPr>
          <p:nvPr/>
        </p:nvCxnSpPr>
        <p:spPr>
          <a:xfrm>
            <a:off x="4882720" y="4210644"/>
            <a:ext cx="257606" cy="0"/>
          </a:xfrm>
          <a:prstGeom prst="line">
            <a:avLst/>
          </a:prstGeom>
          <a:ln w="762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直線接點 16">
            <a:extLst>
              <a:ext uri="{FF2B5EF4-FFF2-40B4-BE49-F238E27FC236}">
                <a16:creationId xmlns:a16="http://schemas.microsoft.com/office/drawing/2014/main" id="{81C786F4-EA61-4E12-94D9-FEA9F0E59972}"/>
              </a:ext>
            </a:extLst>
          </p:cNvPr>
          <p:cNvCxnSpPr>
            <a:cxnSpLocks/>
          </p:cNvCxnSpPr>
          <p:nvPr/>
        </p:nvCxnSpPr>
        <p:spPr>
          <a:xfrm>
            <a:off x="4882720" y="4756010"/>
            <a:ext cx="257606" cy="0"/>
          </a:xfrm>
          <a:prstGeom prst="line">
            <a:avLst/>
          </a:prstGeom>
          <a:ln w="762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線接點 17">
            <a:extLst>
              <a:ext uri="{FF2B5EF4-FFF2-40B4-BE49-F238E27FC236}">
                <a16:creationId xmlns:a16="http://schemas.microsoft.com/office/drawing/2014/main" id="{2F1EEA74-C0E2-4ECF-8D14-2BAABA8F2323}"/>
              </a:ext>
            </a:extLst>
          </p:cNvPr>
          <p:cNvCxnSpPr>
            <a:cxnSpLocks/>
          </p:cNvCxnSpPr>
          <p:nvPr/>
        </p:nvCxnSpPr>
        <p:spPr>
          <a:xfrm>
            <a:off x="4882720" y="5311450"/>
            <a:ext cx="257606" cy="0"/>
          </a:xfrm>
          <a:prstGeom prst="line">
            <a:avLst/>
          </a:prstGeom>
          <a:ln w="762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直線接點 18">
            <a:extLst>
              <a:ext uri="{FF2B5EF4-FFF2-40B4-BE49-F238E27FC236}">
                <a16:creationId xmlns:a16="http://schemas.microsoft.com/office/drawing/2014/main" id="{F426270C-3F3B-4C7A-AF16-148526B10F53}"/>
              </a:ext>
            </a:extLst>
          </p:cNvPr>
          <p:cNvCxnSpPr>
            <a:cxnSpLocks/>
          </p:cNvCxnSpPr>
          <p:nvPr/>
        </p:nvCxnSpPr>
        <p:spPr>
          <a:xfrm>
            <a:off x="4882720" y="5856816"/>
            <a:ext cx="257606" cy="0"/>
          </a:xfrm>
          <a:prstGeom prst="line">
            <a:avLst/>
          </a:prstGeom>
          <a:ln w="762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30205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ea typeface="標楷體" panose="03000509000000000000" pitchFamily="65" charset="-120"/>
              </a:rPr>
              <a:t>透過「中心化」解決</a:t>
            </a:r>
            <a:r>
              <a:rPr lang="zh-TW" altLang="en-US" dirty="0">
                <a:latin typeface="Arial" panose="020B0604020202020204" pitchFamily="34" charset="0"/>
                <a:ea typeface="標楷體" panose="03000509000000000000" pitchFamily="65" charset="-120"/>
              </a:rPr>
              <a:t>交易緩慢問題</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20</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993761F1-C9C3-4310-818A-E244386F8EB0}"/>
              </a:ext>
            </a:extLst>
          </p:cNvPr>
          <p:cNvSpPr txBox="1"/>
          <p:nvPr/>
        </p:nvSpPr>
        <p:spPr>
          <a:xfrm>
            <a:off x="838199" y="1825625"/>
            <a:ext cx="10515600" cy="3600986"/>
          </a:xfrm>
          <a:prstGeom prst="rect">
            <a:avLst/>
          </a:prstGeom>
          <a:noFill/>
          <a:effectLst/>
        </p:spPr>
        <p:txBody>
          <a:bodyPr wrap="square" rtlCol="0">
            <a:spAutoFit/>
          </a:bodyPr>
          <a:lstStyle/>
          <a:p>
            <a:pPr indent="457200" algn="just"/>
            <a:r>
              <a:rPr lang="zh-TW" altLang="en-US" dirty="0">
                <a:ea typeface="標楷體" panose="03000509000000000000" pitchFamily="65" charset="-120"/>
              </a:rPr>
              <a:t>透過「中心化」的閃電網路解決交易速度緩慢的問題，閃電網路</a:t>
            </a:r>
            <a:r>
              <a:rPr lang="en-US" altLang="zh-TW" dirty="0">
                <a:ea typeface="標楷體" panose="03000509000000000000" pitchFamily="65" charset="-120"/>
              </a:rPr>
              <a:t>(Lightning Network)</a:t>
            </a:r>
          </a:p>
          <a:p>
            <a:pPr indent="457200" algn="just"/>
            <a:endParaRPr lang="en-US" altLang="zh-TW" u="sng" dirty="0">
              <a:ea typeface="標楷體" panose="03000509000000000000" pitchFamily="65" charset="-120"/>
            </a:endParaRPr>
          </a:p>
          <a:p>
            <a:pPr indent="457200" algn="just"/>
            <a:r>
              <a:rPr lang="zh-TW" altLang="en-US" sz="2400" u="sng" dirty="0">
                <a:ea typeface="標楷體" panose="03000509000000000000" pitchFamily="65" charset="-120"/>
              </a:rPr>
              <a:t>閃電網路</a:t>
            </a:r>
            <a:endParaRPr lang="en-US" altLang="zh-TW" sz="2400" u="sng" dirty="0">
              <a:ea typeface="標楷體" panose="03000509000000000000" pitchFamily="65" charset="-120"/>
            </a:endParaRPr>
          </a:p>
          <a:p>
            <a:pPr indent="457200" algn="just"/>
            <a:r>
              <a:rPr lang="zh-TW" altLang="en-US" sz="2400" u="sng" dirty="0">
                <a:ea typeface="標楷體" panose="03000509000000000000" pitchFamily="65" charset="-120"/>
              </a:rPr>
              <a:t>雷電網路</a:t>
            </a:r>
            <a:endParaRPr lang="en-US" altLang="zh-TW" sz="2400" u="sng" dirty="0">
              <a:ea typeface="標楷體" panose="03000509000000000000" pitchFamily="65" charset="-120"/>
            </a:endParaRPr>
          </a:p>
          <a:p>
            <a:pPr indent="457200" algn="just"/>
            <a:endParaRPr lang="en-US" altLang="zh-TW" dirty="0">
              <a:ea typeface="標楷體" panose="03000509000000000000" pitchFamily="65" charset="-120"/>
            </a:endParaRPr>
          </a:p>
          <a:p>
            <a:pPr indent="457200" algn="just"/>
            <a:r>
              <a:rPr lang="zh-TW" altLang="en-US" dirty="0">
                <a:ea typeface="標楷體" panose="03000509000000000000" pitchFamily="65" charset="-120"/>
              </a:rPr>
              <a:t>閃電網路的特性主要是「通道」和「節點」。</a:t>
            </a:r>
            <a:endParaRPr lang="en-US" altLang="zh-TW" dirty="0">
              <a:ea typeface="標楷體" panose="03000509000000000000" pitchFamily="65" charset="-120"/>
            </a:endParaRPr>
          </a:p>
          <a:p>
            <a:pPr indent="457200" algn="just"/>
            <a:endParaRPr lang="en-US" altLang="zh-TW" dirty="0">
              <a:ea typeface="標楷體" panose="03000509000000000000" pitchFamily="65" charset="-120"/>
            </a:endParaRPr>
          </a:p>
          <a:p>
            <a:pPr indent="457200" algn="just"/>
            <a:r>
              <a:rPr lang="zh-TW" altLang="en-US" dirty="0">
                <a:ea typeface="標楷體" panose="03000509000000000000" pitchFamily="65" charset="-120"/>
              </a:rPr>
              <a:t>通道想像是雙方共同放入某些金額並持有的帳戶。</a:t>
            </a:r>
            <a:endParaRPr lang="en-US" altLang="zh-TW" dirty="0">
              <a:ea typeface="標楷體" panose="03000509000000000000" pitchFamily="65" charset="-120"/>
            </a:endParaRPr>
          </a:p>
          <a:p>
            <a:pPr indent="457200" algn="just"/>
            <a:r>
              <a:rPr lang="zh-TW" altLang="en-US" dirty="0">
                <a:ea typeface="標楷體" panose="03000509000000000000" pitchFamily="65" charset="-120"/>
              </a:rPr>
              <a:t>雙方開始可以決定將多少款項放入，但當錢要領出時這個通道就會關閉。</a:t>
            </a:r>
            <a:endParaRPr lang="en-US" altLang="zh-TW" dirty="0">
              <a:ea typeface="標楷體" panose="03000509000000000000" pitchFamily="65" charset="-120"/>
            </a:endParaRPr>
          </a:p>
          <a:p>
            <a:pPr indent="457200" algn="just"/>
            <a:endParaRPr lang="en-US" altLang="zh-TW" dirty="0">
              <a:ea typeface="標楷體" panose="03000509000000000000" pitchFamily="65" charset="-120"/>
            </a:endParaRPr>
          </a:p>
          <a:p>
            <a:pPr indent="457200" algn="just"/>
            <a:r>
              <a:rPr lang="zh-TW" altLang="en-US" dirty="0">
                <a:ea typeface="標楷體" panose="03000509000000000000" pitchFamily="65" charset="-120"/>
              </a:rPr>
              <a:t>擁有此帳戶的好處是，只要雙方同意轉移某筆款項就可以近乎及時在兩者間交易。</a:t>
            </a:r>
            <a:endParaRPr lang="en-US" altLang="zh-TW" dirty="0">
              <a:ea typeface="標楷體" panose="03000509000000000000" pitchFamily="65" charset="-120"/>
            </a:endParaRPr>
          </a:p>
          <a:p>
            <a:pPr indent="457200" algn="just"/>
            <a:r>
              <a:rPr lang="zh-TW" altLang="en-US" dirty="0">
                <a:ea typeface="標楷體" panose="03000509000000000000" pitchFamily="65" charset="-120"/>
              </a:rPr>
              <a:t>這些交易的明細都會暫時被記錄在「鏈下」，不會被記錄在區塊鏈上。</a:t>
            </a:r>
            <a:endParaRPr lang="en-US" altLang="zh-TW" dirty="0">
              <a:ea typeface="標楷體" panose="03000509000000000000" pitchFamily="65" charset="-120"/>
            </a:endParaRPr>
          </a:p>
        </p:txBody>
      </p:sp>
      <p:pic>
        <p:nvPicPr>
          <p:cNvPr id="9" name="圖片 8">
            <a:extLst>
              <a:ext uri="{FF2B5EF4-FFF2-40B4-BE49-F238E27FC236}">
                <a16:creationId xmlns:a16="http://schemas.microsoft.com/office/drawing/2014/main" id="{C762DC39-30E2-4A2D-86E7-119DB660AF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6362" y="2421137"/>
            <a:ext cx="2142641" cy="2322908"/>
          </a:xfrm>
          <a:prstGeom prst="rect">
            <a:avLst/>
          </a:prstGeom>
          <a:effectLst>
            <a:outerShdw blurRad="50800" dist="38100" dir="2700000" algn="tl" rotWithShape="0">
              <a:prstClr val="black">
                <a:alpha val="40000"/>
              </a:prstClr>
            </a:outerShdw>
            <a:reflection blurRad="6350" stA="52000" endA="300" endPos="35000" dir="5400000" sy="-100000" algn="bl" rotWithShape="0"/>
          </a:effectLst>
        </p:spPr>
      </p:pic>
    </p:spTree>
    <p:extLst>
      <p:ext uri="{BB962C8B-B14F-4D97-AF65-F5344CB8AC3E}">
        <p14:creationId xmlns:p14="http://schemas.microsoft.com/office/powerpoint/2010/main" val="566783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ea typeface="標楷體" panose="03000509000000000000" pitchFamily="65" charset="-120"/>
              </a:rPr>
              <a:t>透過「中心化」解決</a:t>
            </a:r>
            <a:r>
              <a:rPr lang="zh-TW" altLang="en-US" dirty="0">
                <a:latin typeface="Arial" panose="020B0604020202020204" pitchFamily="34" charset="0"/>
                <a:ea typeface="標楷體" panose="03000509000000000000" pitchFamily="65" charset="-120"/>
              </a:rPr>
              <a:t>交易緩慢問題</a:t>
            </a:r>
          </a:p>
        </p:txBody>
      </p:sp>
      <p:pic>
        <p:nvPicPr>
          <p:cNvPr id="8" name="內容版面配置區 7">
            <a:extLst>
              <a:ext uri="{FF2B5EF4-FFF2-40B4-BE49-F238E27FC236}">
                <a16:creationId xmlns:a16="http://schemas.microsoft.com/office/drawing/2014/main" id="{13CCF8B6-1E64-4B19-9A13-F674E5D87E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78360" y="1351185"/>
            <a:ext cx="6635279" cy="41570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21</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橢圓 8">
            <a:extLst>
              <a:ext uri="{FF2B5EF4-FFF2-40B4-BE49-F238E27FC236}">
                <a16:creationId xmlns:a16="http://schemas.microsoft.com/office/drawing/2014/main" id="{4B7D04A0-61B2-4926-BA52-01B85B88FC28}"/>
              </a:ext>
            </a:extLst>
          </p:cNvPr>
          <p:cNvSpPr/>
          <p:nvPr/>
        </p:nvSpPr>
        <p:spPr>
          <a:xfrm>
            <a:off x="2948553" y="3181027"/>
            <a:ext cx="639305" cy="616057"/>
          </a:xfrm>
          <a:prstGeom prst="ellipse">
            <a:avLst/>
          </a:prstGeom>
          <a:solidFill>
            <a:srgbClr val="3693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文字方塊 9">
            <a:extLst>
              <a:ext uri="{FF2B5EF4-FFF2-40B4-BE49-F238E27FC236}">
                <a16:creationId xmlns:a16="http://schemas.microsoft.com/office/drawing/2014/main" id="{22971B76-FEFA-4D8B-9A82-9FFF2C8EF5A2}"/>
              </a:ext>
            </a:extLst>
          </p:cNvPr>
          <p:cNvSpPr txBox="1"/>
          <p:nvPr/>
        </p:nvSpPr>
        <p:spPr>
          <a:xfrm>
            <a:off x="3037668" y="3075057"/>
            <a:ext cx="461074" cy="707886"/>
          </a:xfrm>
          <a:prstGeom prst="rect">
            <a:avLst/>
          </a:prstGeom>
          <a:noFill/>
        </p:spPr>
        <p:txBody>
          <a:bodyPr wrap="square" rtlCol="0">
            <a:spAutoFit/>
          </a:bodyPr>
          <a:lstStyle/>
          <a:p>
            <a:r>
              <a:rPr lang="en-US" altLang="zh-TW" sz="4000" dirty="0">
                <a:solidFill>
                  <a:schemeClr val="tx1">
                    <a:lumMod val="95000"/>
                    <a:lumOff val="5000"/>
                  </a:schemeClr>
                </a:solidFill>
              </a:rPr>
              <a:t>A</a:t>
            </a:r>
            <a:endParaRPr lang="zh-TW" altLang="en-US" sz="4000" dirty="0">
              <a:solidFill>
                <a:schemeClr val="tx1">
                  <a:lumMod val="95000"/>
                  <a:lumOff val="5000"/>
                </a:schemeClr>
              </a:solidFill>
            </a:endParaRPr>
          </a:p>
        </p:txBody>
      </p:sp>
      <p:sp>
        <p:nvSpPr>
          <p:cNvPr id="11" name="橢圓 10">
            <a:extLst>
              <a:ext uri="{FF2B5EF4-FFF2-40B4-BE49-F238E27FC236}">
                <a16:creationId xmlns:a16="http://schemas.microsoft.com/office/drawing/2014/main" id="{39A7BE8C-D481-4101-8DBD-C452D21BD19F}"/>
              </a:ext>
            </a:extLst>
          </p:cNvPr>
          <p:cNvSpPr/>
          <p:nvPr/>
        </p:nvSpPr>
        <p:spPr>
          <a:xfrm>
            <a:off x="4615912" y="2287292"/>
            <a:ext cx="822990" cy="893735"/>
          </a:xfrm>
          <a:prstGeom prst="ellipse">
            <a:avLst/>
          </a:prstGeom>
          <a:solidFill>
            <a:srgbClr val="3693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文字方塊 11">
            <a:extLst>
              <a:ext uri="{FF2B5EF4-FFF2-40B4-BE49-F238E27FC236}">
                <a16:creationId xmlns:a16="http://schemas.microsoft.com/office/drawing/2014/main" id="{A9F085D6-E59B-4BF5-B01E-8F4342A67E93}"/>
              </a:ext>
            </a:extLst>
          </p:cNvPr>
          <p:cNvSpPr txBox="1"/>
          <p:nvPr/>
        </p:nvSpPr>
        <p:spPr>
          <a:xfrm>
            <a:off x="4845352" y="2367171"/>
            <a:ext cx="593550" cy="707886"/>
          </a:xfrm>
          <a:prstGeom prst="rect">
            <a:avLst/>
          </a:prstGeom>
          <a:noFill/>
        </p:spPr>
        <p:txBody>
          <a:bodyPr wrap="square" rtlCol="0">
            <a:spAutoFit/>
          </a:bodyPr>
          <a:lstStyle/>
          <a:p>
            <a:r>
              <a:rPr lang="en-US" altLang="zh-TW" sz="4000" dirty="0">
                <a:solidFill>
                  <a:schemeClr val="tx1">
                    <a:lumMod val="95000"/>
                    <a:lumOff val="5000"/>
                  </a:schemeClr>
                </a:solidFill>
              </a:rPr>
              <a:t>B</a:t>
            </a:r>
            <a:endParaRPr lang="zh-TW" altLang="en-US" sz="4000" dirty="0">
              <a:solidFill>
                <a:schemeClr val="tx1">
                  <a:lumMod val="95000"/>
                  <a:lumOff val="5000"/>
                </a:schemeClr>
              </a:solidFill>
            </a:endParaRPr>
          </a:p>
        </p:txBody>
      </p:sp>
      <p:sp>
        <p:nvSpPr>
          <p:cNvPr id="13" name="橢圓 12">
            <a:extLst>
              <a:ext uri="{FF2B5EF4-FFF2-40B4-BE49-F238E27FC236}">
                <a16:creationId xmlns:a16="http://schemas.microsoft.com/office/drawing/2014/main" id="{ABEBE8FB-99F9-4706-A86E-C60505912B74}"/>
              </a:ext>
            </a:extLst>
          </p:cNvPr>
          <p:cNvSpPr/>
          <p:nvPr/>
        </p:nvSpPr>
        <p:spPr>
          <a:xfrm>
            <a:off x="6370356" y="2332495"/>
            <a:ext cx="593550" cy="650733"/>
          </a:xfrm>
          <a:prstGeom prst="ellipse">
            <a:avLst/>
          </a:prstGeom>
          <a:solidFill>
            <a:srgbClr val="3693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文字方塊 13">
            <a:extLst>
              <a:ext uri="{FF2B5EF4-FFF2-40B4-BE49-F238E27FC236}">
                <a16:creationId xmlns:a16="http://schemas.microsoft.com/office/drawing/2014/main" id="{BDB2217F-B001-4C3F-BBF7-18E813A4AC57}"/>
              </a:ext>
            </a:extLst>
          </p:cNvPr>
          <p:cNvSpPr txBox="1"/>
          <p:nvPr/>
        </p:nvSpPr>
        <p:spPr>
          <a:xfrm>
            <a:off x="6413716" y="2261201"/>
            <a:ext cx="461074" cy="707886"/>
          </a:xfrm>
          <a:prstGeom prst="rect">
            <a:avLst/>
          </a:prstGeom>
          <a:noFill/>
        </p:spPr>
        <p:txBody>
          <a:bodyPr wrap="square" rtlCol="0">
            <a:spAutoFit/>
          </a:bodyPr>
          <a:lstStyle/>
          <a:p>
            <a:r>
              <a:rPr lang="en-US" altLang="zh-TW" sz="4000" dirty="0">
                <a:solidFill>
                  <a:schemeClr val="tx1">
                    <a:lumMod val="95000"/>
                    <a:lumOff val="5000"/>
                  </a:schemeClr>
                </a:solidFill>
              </a:rPr>
              <a:t>C</a:t>
            </a:r>
            <a:endParaRPr lang="zh-TW" altLang="en-US" sz="4000" dirty="0">
              <a:solidFill>
                <a:schemeClr val="tx1">
                  <a:lumMod val="95000"/>
                  <a:lumOff val="5000"/>
                </a:schemeClr>
              </a:solidFill>
            </a:endParaRPr>
          </a:p>
        </p:txBody>
      </p:sp>
    </p:spTree>
    <p:extLst>
      <p:ext uri="{BB962C8B-B14F-4D97-AF65-F5344CB8AC3E}">
        <p14:creationId xmlns:p14="http://schemas.microsoft.com/office/powerpoint/2010/main" val="12482783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直線接點 11">
            <a:extLst>
              <a:ext uri="{FF2B5EF4-FFF2-40B4-BE49-F238E27FC236}">
                <a16:creationId xmlns:a16="http://schemas.microsoft.com/office/drawing/2014/main" id="{623FBEB4-9552-4552-834F-4D1720B95E69}"/>
              </a:ext>
            </a:extLst>
          </p:cNvPr>
          <p:cNvCxnSpPr>
            <a:cxnSpLocks/>
          </p:cNvCxnSpPr>
          <p:nvPr/>
        </p:nvCxnSpPr>
        <p:spPr>
          <a:xfrm flipV="1">
            <a:off x="4886286" y="4901339"/>
            <a:ext cx="2049205" cy="592408"/>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id="{920B64C8-3589-4738-BC5A-49771285634F}"/>
              </a:ext>
            </a:extLst>
          </p:cNvPr>
          <p:cNvCxnSpPr>
            <a:cxnSpLocks/>
          </p:cNvCxnSpPr>
          <p:nvPr/>
        </p:nvCxnSpPr>
        <p:spPr>
          <a:xfrm>
            <a:off x="2211537" y="5164328"/>
            <a:ext cx="2004002" cy="407313"/>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雷電網路的特性</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22</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1690688"/>
            <a:ext cx="10515600" cy="2031325"/>
          </a:xfrm>
          <a:prstGeom prst="rect">
            <a:avLst/>
          </a:prstGeom>
          <a:noFill/>
          <a:effectLst/>
        </p:spPr>
        <p:txBody>
          <a:bodyPr wrap="square" rtlCol="0">
            <a:spAutoFit/>
          </a:bodyPr>
          <a:lstStyle/>
          <a:p>
            <a:pPr indent="457200" algn="just" hangingPunct="0"/>
            <a:r>
              <a:rPr lang="zh-TW" altLang="en-US" dirty="0">
                <a:ea typeface="標楷體" panose="03000509000000000000" pitchFamily="65" charset="-120"/>
              </a:rPr>
              <a:t>雷電網路基於以太坊的解決方法。雷電網路不僅是只支援以太幣之間之間的轉移，而是支援所有</a:t>
            </a:r>
            <a:r>
              <a:rPr lang="en-US" altLang="zh-TW" dirty="0">
                <a:ea typeface="標楷體" panose="03000509000000000000" pitchFamily="65" charset="-120"/>
              </a:rPr>
              <a:t>ERC20</a:t>
            </a:r>
            <a:r>
              <a:rPr lang="zh-TW" altLang="en-US" dirty="0">
                <a:ea typeface="標楷體" panose="03000509000000000000" pitchFamily="65" charset="-120"/>
              </a:rPr>
              <a:t>代幣的轉移。意思也就是說所有的</a:t>
            </a:r>
            <a:r>
              <a:rPr lang="en-US" altLang="zh-TW" dirty="0">
                <a:ea typeface="標楷體" panose="03000509000000000000" pitchFamily="65" charset="-120"/>
              </a:rPr>
              <a:t>ERC20</a:t>
            </a:r>
            <a:r>
              <a:rPr lang="zh-TW" altLang="en-US" dirty="0">
                <a:ea typeface="標楷體" panose="03000509000000000000" pitchFamily="65" charset="-120"/>
              </a:rPr>
              <a:t>代幣都可以在雷電網路上轉移。</a:t>
            </a:r>
            <a:endParaRPr lang="en-US" altLang="zh-TW" dirty="0">
              <a:ea typeface="標楷體" panose="03000509000000000000" pitchFamily="65" charset="-120"/>
            </a:endParaRPr>
          </a:p>
          <a:p>
            <a:pPr indent="457200" algn="just" hangingPunct="0"/>
            <a:endParaRPr lang="en-US" altLang="zh-TW" dirty="0">
              <a:ea typeface="標楷體" panose="03000509000000000000" pitchFamily="65" charset="-120"/>
            </a:endParaRPr>
          </a:p>
          <a:p>
            <a:pPr indent="457200" algn="just" hangingPunct="0"/>
            <a:r>
              <a:rPr lang="zh-TW" altLang="en-US" dirty="0">
                <a:ea typeface="標楷體" panose="03000509000000000000" pitchFamily="65" charset="-120"/>
              </a:rPr>
              <a:t>潛在缺點：前面說了閃點網路的好處，但事實上還是有潛在問題像是「過路費」、「中心化問題」。</a:t>
            </a:r>
            <a:endParaRPr lang="en-US" altLang="zh-TW" dirty="0">
              <a:ea typeface="標楷體" panose="03000509000000000000" pitchFamily="65" charset="-120"/>
            </a:endParaRPr>
          </a:p>
          <a:p>
            <a:pPr indent="457200" algn="just" hangingPunct="0"/>
            <a:endParaRPr lang="en-US" altLang="zh-TW" dirty="0">
              <a:ea typeface="標楷體" panose="03000509000000000000" pitchFamily="65" charset="-120"/>
            </a:endParaRPr>
          </a:p>
          <a:p>
            <a:pPr indent="457200" algn="just" hangingPunct="0"/>
            <a:endParaRPr lang="zh-TW" altLang="en-US" dirty="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7" name="內容版面配置區 7">
            <a:extLst>
              <a:ext uri="{FF2B5EF4-FFF2-40B4-BE49-F238E27FC236}">
                <a16:creationId xmlns:a16="http://schemas.microsoft.com/office/drawing/2014/main" id="{B40E7F7F-8388-4444-86BC-D775866D5C4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2094" r="32395"/>
          <a:stretch/>
        </p:blipFill>
        <p:spPr>
          <a:xfrm>
            <a:off x="1336768" y="3647349"/>
            <a:ext cx="1192683" cy="1800000"/>
          </a:xfrm>
        </p:spPr>
      </p:pic>
      <p:pic>
        <p:nvPicPr>
          <p:cNvPr id="9" name="內容版面配置區 7">
            <a:extLst>
              <a:ext uri="{FF2B5EF4-FFF2-40B4-BE49-F238E27FC236}">
                <a16:creationId xmlns:a16="http://schemas.microsoft.com/office/drawing/2014/main" id="{983E62ED-65CA-49D9-A680-3D65C208E8F7}"/>
              </a:ext>
            </a:extLst>
          </p:cNvPr>
          <p:cNvPicPr>
            <a:picLocks noChangeAspect="1"/>
          </p:cNvPicPr>
          <p:nvPr/>
        </p:nvPicPr>
        <p:blipFill rotWithShape="1">
          <a:blip r:embed="rId2">
            <a:extLst>
              <a:ext uri="{28A0092B-C50C-407E-A947-70E740481C1C}">
                <a14:useLocalDpi xmlns:a14="http://schemas.microsoft.com/office/drawing/2010/main" val="0"/>
              </a:ext>
            </a:extLst>
          </a:blip>
          <a:srcRect l="32094" r="32395"/>
          <a:stretch/>
        </p:blipFill>
        <p:spPr>
          <a:xfrm>
            <a:off x="3798416" y="4139181"/>
            <a:ext cx="1192683" cy="1800000"/>
          </a:xfrm>
          <a:prstGeom prst="rect">
            <a:avLst/>
          </a:prstGeom>
        </p:spPr>
      </p:pic>
      <p:pic>
        <p:nvPicPr>
          <p:cNvPr id="10" name="內容版面配置區 7">
            <a:extLst>
              <a:ext uri="{FF2B5EF4-FFF2-40B4-BE49-F238E27FC236}">
                <a16:creationId xmlns:a16="http://schemas.microsoft.com/office/drawing/2014/main" id="{C7DCD802-45FA-446B-ACA3-A98A0973DDF9}"/>
              </a:ext>
            </a:extLst>
          </p:cNvPr>
          <p:cNvPicPr>
            <a:picLocks noChangeAspect="1"/>
          </p:cNvPicPr>
          <p:nvPr/>
        </p:nvPicPr>
        <p:blipFill rotWithShape="1">
          <a:blip r:embed="rId2">
            <a:extLst>
              <a:ext uri="{28A0092B-C50C-407E-A947-70E740481C1C}">
                <a14:useLocalDpi xmlns:a14="http://schemas.microsoft.com/office/drawing/2010/main" val="0"/>
              </a:ext>
            </a:extLst>
          </a:blip>
          <a:srcRect l="32094" r="32395"/>
          <a:stretch/>
        </p:blipFill>
        <p:spPr>
          <a:xfrm>
            <a:off x="6189476" y="3462422"/>
            <a:ext cx="1192683" cy="1800000"/>
          </a:xfrm>
          <a:prstGeom prst="rect">
            <a:avLst/>
          </a:prstGeom>
        </p:spPr>
      </p:pic>
      <p:pic>
        <p:nvPicPr>
          <p:cNvPr id="15" name="圖片 14">
            <a:extLst>
              <a:ext uri="{FF2B5EF4-FFF2-40B4-BE49-F238E27FC236}">
                <a16:creationId xmlns:a16="http://schemas.microsoft.com/office/drawing/2014/main" id="{27CE42E3-0B0B-477F-95EC-26E4B23B0E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8893" y="4061515"/>
            <a:ext cx="3358172" cy="2103895"/>
          </a:xfrm>
          <a:prstGeom prst="rect">
            <a:avLst/>
          </a:prstGeom>
        </p:spPr>
      </p:pic>
    </p:spTree>
    <p:extLst>
      <p:ext uri="{BB962C8B-B14F-4D97-AF65-F5344CB8AC3E}">
        <p14:creationId xmlns:p14="http://schemas.microsoft.com/office/powerpoint/2010/main" val="2394926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中心化</a:t>
            </a:r>
          </a:p>
        </p:txBody>
      </p:sp>
      <p:pic>
        <p:nvPicPr>
          <p:cNvPr id="8" name="內容版面配置區 7">
            <a:extLst>
              <a:ext uri="{FF2B5EF4-FFF2-40B4-BE49-F238E27FC236}">
                <a16:creationId xmlns:a16="http://schemas.microsoft.com/office/drawing/2014/main" id="{0A417D26-1614-45F9-A23D-640375255CF2}"/>
              </a:ext>
            </a:extLst>
          </p:cNvPr>
          <p:cNvPicPr>
            <a:picLocks noGrp="1" noChangeAspect="1"/>
          </p:cNvPicPr>
          <p:nvPr>
            <p:ph idx="1"/>
          </p:nvPr>
        </p:nvPicPr>
        <p:blipFill>
          <a:blip r:embed="rId2"/>
          <a:stretch>
            <a:fillRect/>
          </a:stretch>
        </p:blipFill>
        <p:spPr>
          <a:xfrm>
            <a:off x="3549990" y="2609850"/>
            <a:ext cx="5092019" cy="4111625"/>
          </a:xfrm>
        </p:spPr>
      </p:pic>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23</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1690688"/>
            <a:ext cx="10515600" cy="1200329"/>
          </a:xfrm>
          <a:prstGeom prst="rect">
            <a:avLst/>
          </a:prstGeom>
          <a:noFill/>
          <a:effectLst/>
        </p:spPr>
        <p:txBody>
          <a:bodyPr wrap="square" rtlCol="0">
            <a:spAutoFit/>
          </a:bodyPr>
          <a:lstStyle/>
          <a:p>
            <a:pPr indent="457200" algn="just" hangingPunct="0"/>
            <a:r>
              <a:rPr lang="zh-TW" altLang="en-US" dirty="0">
                <a:ea typeface="標楷體" panose="03000509000000000000" pitchFamily="65" charset="-120"/>
              </a:rPr>
              <a:t>當我們需要使用節點與其他人交易時，會漸漸出現些「超級節點」，這些超級節點在一開始就讓自己比一般的節點有更多通道相連，人們就會傾向有較多個通道的節點，這樣避免去開多個通道的困擾，但這就會造成大問題，因此有人批這些節點本身就是中心化的現象，而跟區塊鏈本身的去中心化理念就背道而馳。</a:t>
            </a: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78831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比特幣區塊鏈總結</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24</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825625"/>
            <a:ext cx="10515600" cy="2585323"/>
          </a:xfrm>
          <a:prstGeom prst="rect">
            <a:avLst/>
          </a:prstGeom>
          <a:noFill/>
          <a:effectLst/>
        </p:spPr>
        <p:txBody>
          <a:bodyPr wrap="square" rtlCol="0">
            <a:spAutoFit/>
          </a:bodyPr>
          <a:lstStyle/>
          <a:p>
            <a:pPr indent="457200" algn="just" hangingPunct="0"/>
            <a:r>
              <a:rPr lang="zh-TW" altLang="en-US" dirty="0">
                <a:ea typeface="標楷體" panose="03000509000000000000" pitchFamily="65" charset="-120"/>
              </a:rPr>
              <a:t>比特幣因交易紀錄需要複製分散儲存在各礦工電腦中所以交易速度緩慢，而且需要挖礦方式才能確保資料無法被篡改。</a:t>
            </a:r>
            <a:endParaRPr lang="en-US" altLang="zh-TW" dirty="0">
              <a:ea typeface="標楷體" panose="03000509000000000000" pitchFamily="65" charset="-120"/>
            </a:endParaRPr>
          </a:p>
          <a:p>
            <a:pPr indent="457200" algn="just" hangingPunct="0"/>
            <a:endParaRPr lang="en-US" altLang="zh-TW" dirty="0">
              <a:ea typeface="標楷體" panose="03000509000000000000" pitchFamily="65" charset="-120"/>
            </a:endParaRPr>
          </a:p>
          <a:p>
            <a:pPr indent="457200" algn="just" hangingPunct="0"/>
            <a:r>
              <a:rPr lang="zh-TW" altLang="en-US" dirty="0">
                <a:ea typeface="標楷體" panose="03000509000000000000" pitchFamily="65" charset="-120"/>
              </a:rPr>
              <a:t>交易速度解決，透過閃電網路個人與個人開通道、經由別人節點來解決，最終大家都會經過他們來轉移，那麼還是一個中心化的方式來解決。</a:t>
            </a:r>
            <a:endParaRPr lang="en-US" altLang="zh-TW" dirty="0">
              <a:ea typeface="標楷體" panose="03000509000000000000" pitchFamily="65" charset="-120"/>
            </a:endParaRPr>
          </a:p>
          <a:p>
            <a:pPr indent="457200" algn="just" hangingPunct="0"/>
            <a:endParaRPr lang="en-US" altLang="zh-TW" dirty="0">
              <a:ea typeface="標楷體" panose="03000509000000000000" pitchFamily="65" charset="-120"/>
            </a:endParaRPr>
          </a:p>
          <a:p>
            <a:pPr indent="457200" algn="just" hangingPunct="0"/>
            <a:r>
              <a:rPr lang="zh-TW" altLang="en-US" dirty="0">
                <a:ea typeface="標楷體" panose="03000509000000000000" pitchFamily="65" charset="-120"/>
              </a:rPr>
              <a:t>所以當有人問比特幣為何有價值，會有人說是因為去中心化，但交易速度緩慢還是得透過中心化方法去解決。</a:t>
            </a:r>
            <a:endParaRPr lang="en-US" altLang="zh-TW" dirty="0">
              <a:ea typeface="標楷體" panose="03000509000000000000" pitchFamily="65" charset="-120"/>
            </a:endParaRPr>
          </a:p>
          <a:p>
            <a:pPr indent="457200" algn="just" hangingPunct="0"/>
            <a:endParaRPr lang="zh-TW" altLang="en-US" dirty="0">
              <a:ea typeface="標楷體" panose="03000509000000000000" pitchFamily="65" charset="-120"/>
            </a:endParaRPr>
          </a:p>
        </p:txBody>
      </p:sp>
      <p:pic>
        <p:nvPicPr>
          <p:cNvPr id="8" name="內容版面配置區 7">
            <a:extLst>
              <a:ext uri="{FF2B5EF4-FFF2-40B4-BE49-F238E27FC236}">
                <a16:creationId xmlns:a16="http://schemas.microsoft.com/office/drawing/2014/main" id="{72770B2D-1AAB-41F4-A13A-6F2F4DD9AF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46878" y="3958431"/>
            <a:ext cx="4298244" cy="2417762"/>
          </a:xfrm>
        </p:spPr>
      </p:pic>
    </p:spTree>
    <p:extLst>
      <p:ext uri="{BB962C8B-B14F-4D97-AF65-F5344CB8AC3E}">
        <p14:creationId xmlns:p14="http://schemas.microsoft.com/office/powerpoint/2010/main" val="4386121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區塊鏈真相</a:t>
            </a:r>
          </a:p>
        </p:txBody>
      </p:sp>
      <p:sp>
        <p:nvSpPr>
          <p:cNvPr id="3" name="內容版面配置區 2">
            <a:extLst>
              <a:ext uri="{FF2B5EF4-FFF2-40B4-BE49-F238E27FC236}">
                <a16:creationId xmlns:a16="http://schemas.microsoft.com/office/drawing/2014/main" id="{CCF5537E-4ED4-423A-92E3-38AAA2F4DDB6}"/>
              </a:ext>
            </a:extLst>
          </p:cNvPr>
          <p:cNvSpPr>
            <a:spLocks noGrp="1"/>
          </p:cNvSpPr>
          <p:nvPr>
            <p:ph idx="1"/>
          </p:nvPr>
        </p:nvSpPr>
        <p:spPr>
          <a:xfrm>
            <a:off x="838200" y="1825625"/>
            <a:ext cx="10515600" cy="4112037"/>
          </a:xfrm>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公有鏈、聯盟鏈、私有鏈應用</a:t>
            </a:r>
            <a:endParaRPr lang="en-US" altLang="zh-TW" dirty="0">
              <a:latin typeface="Arial" panose="020B0604020202020204" pitchFamily="34" charset="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區塊鏈為什麼不代表「去中心化」</a:t>
            </a:r>
            <a:endParaRPr lang="en-US" altLang="zh-TW" dirty="0">
              <a:latin typeface="Arial" panose="020B0604020202020204" pitchFamily="34" charset="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區塊鏈為什麼不代表「不可篡改」</a:t>
            </a:r>
            <a:endParaRPr lang="en-US" altLang="zh-TW" dirty="0">
              <a:latin typeface="Arial" panose="020B0604020202020204" pitchFamily="34" charset="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區塊鏈為什麼不代表「可以信任」</a:t>
            </a:r>
            <a:endParaRPr lang="en-US" altLang="zh-TW" dirty="0">
              <a:latin typeface="Arial" panose="020B0604020202020204" pitchFamily="34" charset="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去中心化的系統效率比較高？</a:t>
            </a:r>
            <a:endParaRPr lang="en-US" altLang="zh-TW" dirty="0">
              <a:latin typeface="Arial" panose="020B0604020202020204" pitchFamily="34" charset="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拜占庭演算法！？區塊鏈為何要搞得這麼複雜？</a:t>
            </a:r>
            <a:endParaRPr lang="en-US" altLang="zh-TW" dirty="0">
              <a:latin typeface="Arial" panose="020B0604020202020204" pitchFamily="34" charset="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增加區塊鏈運作效率？</a:t>
            </a:r>
            <a:endParaRPr lang="en-US" altLang="zh-TW" dirty="0">
              <a:latin typeface="Arial" panose="020B0604020202020204" pitchFamily="34" charset="0"/>
              <a:ea typeface="標楷體" panose="03000509000000000000" pitchFamily="65" charset="-120"/>
            </a:endParaRPr>
          </a:p>
          <a:p>
            <a:endParaRPr lang="en-US" altLang="zh-TW" dirty="0">
              <a:latin typeface="Arial" panose="020B0604020202020204" pitchFamily="34" charset="0"/>
              <a:ea typeface="標楷體" panose="03000509000000000000" pitchFamily="65" charset="-120"/>
            </a:endParaRPr>
          </a:p>
          <a:p>
            <a:endParaRPr lang="zh-TW" altLang="en-US"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25</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8" name="圖片 7">
            <a:extLst>
              <a:ext uri="{FF2B5EF4-FFF2-40B4-BE49-F238E27FC236}">
                <a16:creationId xmlns:a16="http://schemas.microsoft.com/office/drawing/2014/main" id="{37F7A980-CE04-4294-AA5C-65B8C3173F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57356" y="365126"/>
            <a:ext cx="2596444" cy="1460500"/>
          </a:xfrm>
          <a:prstGeom prst="rect">
            <a:avLst/>
          </a:prstGeom>
        </p:spPr>
      </p:pic>
    </p:spTree>
    <p:extLst>
      <p:ext uri="{BB962C8B-B14F-4D97-AF65-F5344CB8AC3E}">
        <p14:creationId xmlns:p14="http://schemas.microsoft.com/office/powerpoint/2010/main" val="34970985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公有鏈</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26</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690688"/>
            <a:ext cx="10515600" cy="2031325"/>
          </a:xfrm>
          <a:prstGeom prst="rect">
            <a:avLst/>
          </a:prstGeom>
          <a:noFill/>
          <a:effectLst/>
        </p:spPr>
        <p:txBody>
          <a:bodyPr wrap="square" rtlCol="0">
            <a:spAutoFit/>
          </a:bodyPr>
          <a:lstStyle/>
          <a:p>
            <a:r>
              <a:rPr lang="zh-TW" altLang="en-US" dirty="0">
                <a:ea typeface="標楷體" panose="03000509000000000000" pitchFamily="65" charset="-120"/>
              </a:rPr>
              <a:t>公有鏈大部分的應用是加密貨幣</a:t>
            </a:r>
            <a:endParaRPr lang="en-US" altLang="zh-TW" dirty="0">
              <a:ea typeface="標楷體" panose="03000509000000000000" pitchFamily="65" charset="-120"/>
            </a:endParaRPr>
          </a:p>
          <a:p>
            <a:endParaRPr lang="en-US" altLang="zh-TW" dirty="0">
              <a:ea typeface="標楷體" panose="03000509000000000000" pitchFamily="65" charset="-120"/>
            </a:endParaRPr>
          </a:p>
          <a:p>
            <a:r>
              <a:rPr lang="zh-TW" altLang="en-US" dirty="0">
                <a:ea typeface="標楷體" panose="03000509000000000000" pitchFamily="65" charset="-120"/>
              </a:rPr>
              <a:t>任何人都可以建立和參與的區塊鏈稱為「公有鏈</a:t>
            </a:r>
            <a:r>
              <a:rPr lang="en-US" altLang="zh-TW" dirty="0">
                <a:ea typeface="標楷體" panose="03000509000000000000" pitchFamily="65" charset="-120"/>
              </a:rPr>
              <a:t>(Public blockchain)</a:t>
            </a:r>
            <a:r>
              <a:rPr lang="zh-TW" altLang="en-US" dirty="0">
                <a:ea typeface="標楷體" panose="03000509000000000000" pitchFamily="65" charset="-120"/>
              </a:rPr>
              <a:t>」，任何人都可以讀取、發送、確認交易資料，參與共識過程，通常被認為是完全去中心化的區塊鏈。</a:t>
            </a:r>
            <a:endParaRPr lang="en-US" altLang="zh-TW" dirty="0">
              <a:ea typeface="標楷體" panose="03000509000000000000" pitchFamily="65" charset="-120"/>
            </a:endParaRPr>
          </a:p>
          <a:p>
            <a:endParaRPr lang="en-US" altLang="zh-TW" dirty="0">
              <a:ea typeface="標楷體" panose="03000509000000000000" pitchFamily="65" charset="-120"/>
            </a:endParaRPr>
          </a:p>
          <a:p>
            <a:r>
              <a:rPr lang="zh-TW" altLang="en-US" dirty="0">
                <a:ea typeface="標楷體" panose="03000509000000000000" pitchFamily="65" charset="-120"/>
              </a:rPr>
              <a:t>例如：比特幣、乙太幣</a:t>
            </a:r>
            <a:endParaRPr lang="en-US" altLang="zh-TW" dirty="0">
              <a:ea typeface="標楷體" panose="03000509000000000000" pitchFamily="65" charset="-120"/>
            </a:endParaRPr>
          </a:p>
          <a:p>
            <a:r>
              <a:rPr lang="zh-TW" altLang="en-US" dirty="0">
                <a:ea typeface="標楷體" panose="03000509000000000000" pitchFamily="65" charset="-120"/>
              </a:rPr>
              <a:t>目前公有鏈大部分的應用就是加密貨幣，由於地下金融有很大的市場，因此市場仍然會持續運作下去。</a:t>
            </a:r>
          </a:p>
        </p:txBody>
      </p:sp>
      <p:cxnSp>
        <p:nvCxnSpPr>
          <p:cNvPr id="8" name="直線接點 7">
            <a:extLst>
              <a:ext uri="{FF2B5EF4-FFF2-40B4-BE49-F238E27FC236}">
                <a16:creationId xmlns:a16="http://schemas.microsoft.com/office/drawing/2014/main" id="{C4CCF1D2-A78D-48E4-9BE4-44E6C92BE02E}"/>
              </a:ext>
            </a:extLst>
          </p:cNvPr>
          <p:cNvCxnSpPr>
            <a:cxnSpLocks/>
          </p:cNvCxnSpPr>
          <p:nvPr/>
        </p:nvCxnSpPr>
        <p:spPr>
          <a:xfrm>
            <a:off x="838199" y="3868080"/>
            <a:ext cx="8340672" cy="0"/>
          </a:xfrm>
          <a:prstGeom prst="line">
            <a:avLst/>
          </a:prstGeom>
          <a:ln w="381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a:extLst>
              <a:ext uri="{FF2B5EF4-FFF2-40B4-BE49-F238E27FC236}">
                <a16:creationId xmlns:a16="http://schemas.microsoft.com/office/drawing/2014/main" id="{C65B41CC-D4C9-4DC2-9857-EAA420428A92}"/>
              </a:ext>
            </a:extLst>
          </p:cNvPr>
          <p:cNvSpPr txBox="1"/>
          <p:nvPr/>
        </p:nvSpPr>
        <p:spPr>
          <a:xfrm>
            <a:off x="838199" y="4139849"/>
            <a:ext cx="10515600" cy="1200329"/>
          </a:xfrm>
          <a:prstGeom prst="rect">
            <a:avLst/>
          </a:prstGeom>
          <a:noFill/>
          <a:effectLst/>
        </p:spPr>
        <p:txBody>
          <a:bodyPr wrap="square" rtlCol="0">
            <a:spAutoFit/>
          </a:bodyPr>
          <a:lstStyle/>
          <a:p>
            <a:r>
              <a:rPr lang="zh-TW" altLang="en-US" dirty="0">
                <a:ea typeface="標楷體" panose="03000509000000000000" pitchFamily="65" charset="-120"/>
              </a:rPr>
              <a:t>在眾多公有鏈裡比較有創意的是乙太坊的「智能合約</a:t>
            </a:r>
            <a:r>
              <a:rPr lang="en-US" altLang="zh-TW" dirty="0">
                <a:ea typeface="標楷體" panose="03000509000000000000" pitchFamily="65" charset="-120"/>
              </a:rPr>
              <a:t>(Smart</a:t>
            </a:r>
            <a:r>
              <a:rPr lang="zh-TW" altLang="en-US" dirty="0">
                <a:ea typeface="標楷體" panose="03000509000000000000" pitchFamily="65" charset="-120"/>
              </a:rPr>
              <a:t> </a:t>
            </a:r>
            <a:r>
              <a:rPr lang="en-US" altLang="zh-TW" dirty="0">
                <a:ea typeface="標楷體" panose="03000509000000000000" pitchFamily="65" charset="-120"/>
              </a:rPr>
              <a:t>contract)</a:t>
            </a:r>
            <a:r>
              <a:rPr lang="zh-TW" altLang="en-US" dirty="0">
                <a:ea typeface="標楷體" panose="03000509000000000000" pitchFamily="65" charset="-120"/>
              </a:rPr>
              <a:t>」結合乙太幣的運作，這是實際上有意義的公有鏈，可將現有的許多實體應用虛擬化，但仍有交易速度緩慢的問題。</a:t>
            </a:r>
            <a:endParaRPr lang="en-US" altLang="zh-TW" dirty="0">
              <a:ea typeface="標楷體" panose="03000509000000000000" pitchFamily="65" charset="-120"/>
            </a:endParaRPr>
          </a:p>
          <a:p>
            <a:endParaRPr lang="en-US" altLang="zh-TW" dirty="0">
              <a:ea typeface="標楷體" panose="03000509000000000000" pitchFamily="65" charset="-120"/>
            </a:endParaRPr>
          </a:p>
          <a:p>
            <a:endParaRPr lang="zh-TW" altLang="en-US" dirty="0">
              <a:ea typeface="標楷體" panose="03000509000000000000" pitchFamily="65" charset="-120"/>
            </a:endParaRPr>
          </a:p>
        </p:txBody>
      </p:sp>
    </p:spTree>
    <p:extLst>
      <p:ext uri="{BB962C8B-B14F-4D97-AF65-F5344CB8AC3E}">
        <p14:creationId xmlns:p14="http://schemas.microsoft.com/office/powerpoint/2010/main" val="17154139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聯盟鏈</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27</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690688"/>
            <a:ext cx="10515600" cy="2308324"/>
          </a:xfrm>
          <a:prstGeom prst="rect">
            <a:avLst/>
          </a:prstGeom>
          <a:noFill/>
          <a:effectLst/>
        </p:spPr>
        <p:txBody>
          <a:bodyPr wrap="square" rtlCol="0">
            <a:spAutoFit/>
          </a:bodyPr>
          <a:lstStyle/>
          <a:p>
            <a:pPr algn="just" hangingPunct="0"/>
            <a:r>
              <a:rPr lang="zh-TW" altLang="en-US" dirty="0">
                <a:ea typeface="標楷體" panose="03000509000000000000" pitchFamily="65" charset="-120"/>
              </a:rPr>
              <a:t>由多個特定的企業或組織建立和參與的區塊鏈稱為「聯盟鏈</a:t>
            </a:r>
            <a:r>
              <a:rPr lang="en-US" altLang="zh-TW" dirty="0">
                <a:ea typeface="標楷體" panose="03000509000000000000" pitchFamily="65" charset="-120"/>
              </a:rPr>
              <a:t>(Consortium</a:t>
            </a:r>
            <a:r>
              <a:rPr lang="zh-TW" altLang="en-US" dirty="0">
                <a:ea typeface="標楷體" panose="03000509000000000000" pitchFamily="65" charset="-120"/>
              </a:rPr>
              <a:t> </a:t>
            </a:r>
            <a:r>
              <a:rPr lang="en-US" altLang="zh-TW" dirty="0">
                <a:ea typeface="標楷體" panose="03000509000000000000" pitchFamily="65" charset="-120"/>
              </a:rPr>
              <a:t>blockchain)</a:t>
            </a:r>
            <a:r>
              <a:rPr lang="zh-TW" altLang="en-US" dirty="0">
                <a:ea typeface="標楷體" panose="03000509000000000000" pitchFamily="65" charset="-120"/>
              </a:rPr>
              <a:t>」，應用在機構間的交易、結算等工作，讓特定機構彼此有可互相信任的基礎資料。</a:t>
            </a:r>
            <a:endParaRPr lang="en-US" altLang="zh-TW" dirty="0">
              <a:ea typeface="標楷體" panose="03000509000000000000" pitchFamily="65" charset="-120"/>
            </a:endParaRPr>
          </a:p>
          <a:p>
            <a:pPr algn="just" hangingPunct="0"/>
            <a:endParaRPr lang="en-US" altLang="zh-TW" dirty="0">
              <a:ea typeface="標楷體" panose="03000509000000000000" pitchFamily="65" charset="-120"/>
            </a:endParaRPr>
          </a:p>
          <a:p>
            <a:pPr algn="just" hangingPunct="0"/>
            <a:r>
              <a:rPr lang="zh-TW" altLang="en-US" dirty="0">
                <a:ea typeface="標楷體" panose="03000509000000000000" pitchFamily="65" charset="-120"/>
              </a:rPr>
              <a:t>例如：臉書的天秤幣、台灣金融函證區塊鏈等</a:t>
            </a:r>
            <a:endParaRPr lang="en-US" altLang="zh-TW" dirty="0">
              <a:ea typeface="標楷體" panose="03000509000000000000" pitchFamily="65" charset="-120"/>
            </a:endParaRPr>
          </a:p>
          <a:p>
            <a:pPr algn="just" hangingPunct="0"/>
            <a:endParaRPr lang="en-US" altLang="zh-TW" dirty="0">
              <a:ea typeface="標楷體" panose="03000509000000000000" pitchFamily="65" charset="-120"/>
            </a:endParaRPr>
          </a:p>
          <a:p>
            <a:pPr algn="just" hangingPunct="0"/>
            <a:r>
              <a:rPr lang="zh-TW" altLang="en-US" dirty="0">
                <a:ea typeface="標楷體" panose="03000509000000000000" pitchFamily="65" charset="-120"/>
              </a:rPr>
              <a:t>由於</a:t>
            </a:r>
            <a:r>
              <a:rPr lang="zh-TW" altLang="en-US" dirty="0">
                <a:latin typeface="Arial" panose="020B0604020202020204" pitchFamily="34" charset="0"/>
                <a:ea typeface="標楷體" panose="03000509000000000000" pitchFamily="65" charset="-120"/>
              </a:rPr>
              <a:t>聯盟鏈參與者經過篩選可信任度較高，不必使用比特幣那種浪費能源的挖礦運算，可以改用「實用拜占庭容錯</a:t>
            </a:r>
            <a:r>
              <a:rPr lang="en-US" altLang="zh-TW" dirty="0">
                <a:latin typeface="Arial" panose="020B0604020202020204" pitchFamily="34" charset="0"/>
                <a:ea typeface="標楷體" panose="03000509000000000000" pitchFamily="65" charset="-120"/>
              </a:rPr>
              <a:t>(PBFT)</a:t>
            </a:r>
            <a:r>
              <a:rPr lang="zh-TW" altLang="en-US" dirty="0">
                <a:latin typeface="Arial" panose="020B0604020202020204" pitchFamily="34" charset="0"/>
                <a:ea typeface="標楷體" panose="03000509000000000000" pitchFamily="65" charset="-120"/>
              </a:rPr>
              <a:t>」或其他演算法提高效率，再加上節點數目少，因此交易速度快，適合應用各種商業模式。</a:t>
            </a:r>
            <a:endParaRPr lang="zh-TW" altLang="en-US" dirty="0">
              <a:ea typeface="標楷體" panose="03000509000000000000" pitchFamily="65" charset="-120"/>
            </a:endParaRPr>
          </a:p>
        </p:txBody>
      </p:sp>
      <p:cxnSp>
        <p:nvCxnSpPr>
          <p:cNvPr id="8" name="直線接點 7">
            <a:extLst>
              <a:ext uri="{FF2B5EF4-FFF2-40B4-BE49-F238E27FC236}">
                <a16:creationId xmlns:a16="http://schemas.microsoft.com/office/drawing/2014/main" id="{2D7BC596-C1F8-4FD6-B86E-E6A5DFAF0882}"/>
              </a:ext>
            </a:extLst>
          </p:cNvPr>
          <p:cNvCxnSpPr>
            <a:cxnSpLocks/>
          </p:cNvCxnSpPr>
          <p:nvPr/>
        </p:nvCxnSpPr>
        <p:spPr>
          <a:xfrm>
            <a:off x="838199" y="4078806"/>
            <a:ext cx="8340672" cy="0"/>
          </a:xfrm>
          <a:prstGeom prst="line">
            <a:avLst/>
          </a:prstGeom>
          <a:ln w="381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a:extLst>
              <a:ext uri="{FF2B5EF4-FFF2-40B4-BE49-F238E27FC236}">
                <a16:creationId xmlns:a16="http://schemas.microsoft.com/office/drawing/2014/main" id="{7A95E5B6-45C0-4DB6-9DD2-689E95632A65}"/>
              </a:ext>
            </a:extLst>
          </p:cNvPr>
          <p:cNvSpPr txBox="1"/>
          <p:nvPr/>
        </p:nvSpPr>
        <p:spPr>
          <a:xfrm>
            <a:off x="838199" y="4218590"/>
            <a:ext cx="10515600" cy="1477328"/>
          </a:xfrm>
          <a:prstGeom prst="rect">
            <a:avLst/>
          </a:prstGeom>
          <a:noFill/>
          <a:effectLst/>
        </p:spPr>
        <p:txBody>
          <a:bodyPr wrap="square" rtlCol="0">
            <a:spAutoFit/>
          </a:bodyPr>
          <a:lstStyle/>
          <a:p>
            <a:pPr algn="just" hangingPunct="0"/>
            <a:r>
              <a:rPr lang="zh-TW" altLang="en-US" dirty="0">
                <a:ea typeface="標楷體" panose="03000509000000000000" pitchFamily="65" charset="-120"/>
              </a:rPr>
              <a:t>但還要特別留意聯盟鏈還有</a:t>
            </a:r>
            <a:r>
              <a:rPr lang="en-US" altLang="zh-TW" dirty="0">
                <a:ea typeface="標楷體" panose="03000509000000000000" pitchFamily="65" charset="-120"/>
              </a:rPr>
              <a:t>…</a:t>
            </a:r>
            <a:r>
              <a:rPr lang="zh-TW" altLang="en-US" dirty="0">
                <a:ea typeface="標楷體" panose="03000509000000000000" pitchFamily="65" charset="-120"/>
              </a:rPr>
              <a:t>假聯盟鏈！？</a:t>
            </a:r>
            <a:endParaRPr lang="en-US" altLang="zh-TW" dirty="0">
              <a:ea typeface="標楷體" panose="03000509000000000000" pitchFamily="65" charset="-120"/>
            </a:endParaRPr>
          </a:p>
          <a:p>
            <a:pPr algn="just" hangingPunct="0"/>
            <a:endParaRPr lang="en-US" altLang="zh-TW" dirty="0">
              <a:ea typeface="標楷體" panose="03000509000000000000" pitchFamily="65" charset="-120"/>
            </a:endParaRPr>
          </a:p>
          <a:p>
            <a:pPr algn="just" hangingPunct="0"/>
            <a:r>
              <a:rPr lang="zh-TW" altLang="en-US" dirty="0">
                <a:ea typeface="標楷體" panose="03000509000000000000" pitchFamily="65" charset="-120"/>
              </a:rPr>
              <a:t>「真聯盟鏈」屬於成員完全獨立地位平等，沒有任何一個成員能支配其他成員</a:t>
            </a:r>
            <a:endParaRPr lang="en-US" altLang="zh-TW" dirty="0">
              <a:ea typeface="標楷體" panose="03000509000000000000" pitchFamily="65" charset="-120"/>
            </a:endParaRPr>
          </a:p>
          <a:p>
            <a:pPr algn="just" hangingPunct="0"/>
            <a:r>
              <a:rPr lang="zh-TW" altLang="en-US" dirty="0">
                <a:ea typeface="標楷體" panose="03000509000000000000" pitchFamily="65" charset="-120"/>
              </a:rPr>
              <a:t>「假聯盟鏈」是指聯盟成員彼此之間關係密切，可能是、分公司、子公司、關係企業等，有一個母公司可以掌握超過 </a:t>
            </a:r>
            <a:r>
              <a:rPr lang="en-US" altLang="zh-TW" dirty="0">
                <a:ea typeface="標楷體" panose="03000509000000000000" pitchFamily="65" charset="-120"/>
              </a:rPr>
              <a:t>51%</a:t>
            </a:r>
            <a:r>
              <a:rPr lang="zh-TW" altLang="en-US" dirty="0">
                <a:ea typeface="標楷體" panose="03000509000000000000" pitchFamily="65" charset="-120"/>
              </a:rPr>
              <a:t> 的節點</a:t>
            </a:r>
            <a:r>
              <a:rPr lang="en-US" altLang="zh-TW" dirty="0">
                <a:ea typeface="標楷體" panose="03000509000000000000" pitchFamily="65" charset="-120"/>
              </a:rPr>
              <a:t>(51%</a:t>
            </a:r>
            <a:r>
              <a:rPr lang="zh-TW" altLang="en-US" dirty="0">
                <a:ea typeface="標楷體" panose="03000509000000000000" pitchFamily="65" charset="-120"/>
              </a:rPr>
              <a:t>規則</a:t>
            </a:r>
            <a:r>
              <a:rPr lang="en-US" altLang="zh-TW" dirty="0">
                <a:ea typeface="標楷體" panose="03000509000000000000" pitchFamily="65" charset="-120"/>
              </a:rPr>
              <a:t>)</a:t>
            </a:r>
            <a:r>
              <a:rPr lang="zh-TW" altLang="en-US" dirty="0">
                <a:ea typeface="標楷體" panose="03000509000000000000" pitchFamily="65" charset="-120"/>
              </a:rPr>
              <a:t>，則此區塊鏈就失去作用。</a:t>
            </a:r>
            <a:endParaRPr lang="en-US" altLang="zh-TW" dirty="0">
              <a:ea typeface="標楷體" panose="03000509000000000000" pitchFamily="65" charset="-120"/>
            </a:endParaRPr>
          </a:p>
        </p:txBody>
      </p:sp>
    </p:spTree>
    <p:extLst>
      <p:ext uri="{BB962C8B-B14F-4D97-AF65-F5344CB8AC3E}">
        <p14:creationId xmlns:p14="http://schemas.microsoft.com/office/powerpoint/2010/main" val="37952139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圖片 9">
            <a:extLst>
              <a:ext uri="{FF2B5EF4-FFF2-40B4-BE49-F238E27FC236}">
                <a16:creationId xmlns:a16="http://schemas.microsoft.com/office/drawing/2014/main" id="{E048EADA-8AD7-4F28-8B67-2EF9BC7B80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0728" y="4071526"/>
            <a:ext cx="3582774" cy="2244608"/>
          </a:xfrm>
          <a:prstGeom prst="rect">
            <a:avLst/>
          </a:prstGeom>
        </p:spPr>
      </p:pic>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私有鏈</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28</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690688"/>
            <a:ext cx="10515600" cy="646331"/>
          </a:xfrm>
          <a:prstGeom prst="rect">
            <a:avLst/>
          </a:prstGeom>
          <a:noFill/>
          <a:effectLst/>
        </p:spPr>
        <p:txBody>
          <a:bodyPr wrap="square" rtlCol="0">
            <a:spAutoFit/>
          </a:bodyPr>
          <a:lstStyle/>
          <a:p>
            <a:pPr algn="just"/>
            <a:r>
              <a:rPr lang="zh-TW" altLang="en-US" dirty="0">
                <a:ea typeface="標楷體" panose="03000509000000000000" pitchFamily="65" charset="-120"/>
              </a:rPr>
              <a:t>由單一企業或組織建立的區塊鏈稱為「私有鏈</a:t>
            </a:r>
            <a:r>
              <a:rPr lang="en-US" altLang="zh-TW" dirty="0">
                <a:ea typeface="標楷體" panose="03000509000000000000" pitchFamily="65" charset="-120"/>
              </a:rPr>
              <a:t>(Private</a:t>
            </a:r>
            <a:r>
              <a:rPr lang="zh-TW" altLang="en-US" dirty="0">
                <a:ea typeface="標楷體" panose="03000509000000000000" pitchFamily="65" charset="-120"/>
              </a:rPr>
              <a:t> </a:t>
            </a:r>
            <a:r>
              <a:rPr lang="en-US" altLang="zh-TW" dirty="0">
                <a:ea typeface="標楷體" panose="03000509000000000000" pitchFamily="65" charset="-120"/>
              </a:rPr>
              <a:t>blockchain)</a:t>
            </a:r>
            <a:r>
              <a:rPr lang="zh-TW" altLang="en-US" dirty="0">
                <a:ea typeface="標楷體" panose="03000509000000000000" pitchFamily="65" charset="-120"/>
              </a:rPr>
              <a:t>」，只有特定人可以讀取、發送、確認交易資料，參與共識過程可以被操作、修改，完全違反 </a:t>
            </a:r>
            <a:r>
              <a:rPr lang="en-US" altLang="zh-TW" dirty="0">
                <a:ea typeface="標楷體" panose="03000509000000000000" pitchFamily="65" charset="-120"/>
              </a:rPr>
              <a:t>51%</a:t>
            </a:r>
            <a:r>
              <a:rPr lang="zh-TW" altLang="en-US" dirty="0">
                <a:ea typeface="標楷體" panose="03000509000000000000" pitchFamily="65" charset="-120"/>
              </a:rPr>
              <a:t> 規則，此為垃圾，唬外行人。</a:t>
            </a:r>
          </a:p>
        </p:txBody>
      </p:sp>
    </p:spTree>
    <p:extLst>
      <p:ext uri="{BB962C8B-B14F-4D97-AF65-F5344CB8AC3E}">
        <p14:creationId xmlns:p14="http://schemas.microsoft.com/office/powerpoint/2010/main" val="2157032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repeatCount="indefinite" nodeType="afterEffect">
                                  <p:stCondLst>
                                    <p:cond delay="0"/>
                                  </p:stCondLst>
                                  <p:childTnLst>
                                    <p:animMotion origin="layout" path="M -0.0069 -0.01644 L -0.0069 -0.01644 C 0.00169 -0.02107 -0.00417 -0.01783 0.01055 -0.02662 L 0.43607 -0.14074 C 0.46406 -0.14699 0.46667 -0.1625 0.46341 -0.14514 L 0.39635 0.02268 C 0.37122 0.01504 0.3901 0.02153 0.34141 -0.00741 L 0.00768 -0.23172 C -0.01654 -0.24584 -0.02331 -0.24931 -0.01237 -0.24352 L 0.36263 -0.1581 L 0.24193 -0.08195 C 0.22174 -0.0801 0.20143 -0.08172 0.18151 -0.07616 C 0.15182 -0.06806 0.09349 -0.04074 0.09349 -0.04074 C 0.09219 -0.03704 0.09023 -0.03403 0.08971 -0.02986 C 0.0888 -0.02361 0.08919 -0.01713 0.08932 -0.01065 C 0.08945 -0.00903 0.08971 -0.00718 0.09036 -0.00556 C 0.09362 0.00301 0.09674 0.0118 0.10078 0.01921 C 0.10273 0.02268 0.10547 0.02453 0.10781 0.02708 L 0.14726 0.04398 C 0.16471 0.04815 0.18203 0.0537 0.19961 0.05648 C 0.24583 0.06412 0.30833 0.06504 0.35091 0.04815 C 0.37266 0.03935 0.39141 0.01481 0.41159 -0.00162 L 0.49193 -0.06273 C 0.50872 -0.08843 0.47995 -0.04352 0.50378 -0.08357 C 0.50911 -0.0926 0.51471 -0.10093 0.52018 -0.10949 L 0.4612 -0.13496 C 0.45338 -0.13102 0.44362 -0.13264 0.43789 -0.12269 L 0.33685 -0.22084 C 0.38893 -0.19398 0.3694 -0.20093 0.39479 -0.1926 L 0.59336 -0.16042 C 0.63346 -0.16505 0.63099 -0.18773 0.63216 -0.15602 L 0.54349 -0.08519 C 0.42305 -0.07593 0.46823 -0.09676 0.4043 -0.06042 L 0.22344 0.0419 C 0.1444 0.05416 0.18437 0.0574 0.10365 0.0294 L -0.01237 -0.09329 C -0.01458 -0.10139 -0.02266 -0.11135 -0.01901 -0.1176 C -0.01354 -0.12662 -0.00391 -0.11991 0.00351 -0.11968 C 0.07279 -0.11945 0.06315 -0.12014 0.10365 -0.11459 L 0.49101 -0.02662 C 0.50716 -0.0206 0.52305 -0.00903 0.53958 -0.00903 L 0.48151 -0.0044 C 0.34375 -0.0213 0.41562 -0.0044 0.26641 -0.05996 L 0.09948 -0.14352 C 0.12031 -0.15324 0.10286 -0.14468 0.14844 -0.17292 L 0.16055 -0.1801 L 0.31341 -0.17616 L 0.33021 -0.17408 L 0.32487 -0.2 C 0.18958 -0.21042 0.42773 -0.19352 0.18463 -0.20116 C 0.13932 -0.20255 0.09401 -0.20741 0.0487 -0.21065 L -0.06055 -0.21922 C -0.08438 -0.22778 -0.0806 -0.24028 -0.08438 -0.22662 L -0.08346 -0.21181 C -0.07227 -0.19445 -0.06302 -0.17176 -0.04987 -0.15926 C -0.03555 -0.14584 -0.01862 -0.14398 -0.00313 -0.13565 L 0.09635 -0.0801 L 0.35599 0.03102 C 0.35846 0.03333 0.36497 0.03403 0.36328 0.03796 C 0.35898 0.04722 0.35117 0.04884 0.34518 0.05486 C 0.34375 0.05625 0.34245 0.0581 0.34101 0.05995 L 0.30169 0.09166 C 0.29245 0.09097 0.2832 0.09143 0.27396 0.08981 C 0.2319 0.0831 0.19075 0.06597 0.14883 0.05717 L 0.03542 0.02592 C 0.02917 0.01759 0.03216 0.01921 0.02708 0.01805 L -0.0069 -0.01644 Z " pathEditMode="relative" ptsTypes="AAAAAAAAAAAAAAAAAAAAAAAAAAAAAAAAAAAAAAAAAAAAAAAAAAAAAAAAAAAAAAAAAAA">
                                      <p:cBhvr>
                                        <p:cTn id="6" dur="30000" fill="hold"/>
                                        <p:tgtEl>
                                          <p:spTgt spid="10"/>
                                        </p:tgtEl>
                                        <p:attrNameLst>
                                          <p:attrName>ppt_x</p:attrName>
                                          <p:attrName>ppt_y</p:attrName>
                                        </p:attrNameLst>
                                      </p:cBhvr>
                                    </p:animMotion>
                                  </p:childTnLst>
                                </p:cTn>
                              </p:par>
                              <p:par>
                                <p:cTn id="7" presetID="8" presetClass="emph" presetSubtype="0" repeatCount="indefinite" fill="hold" nodeType="withEffect">
                                  <p:stCondLst>
                                    <p:cond delay="0"/>
                                  </p:stCondLst>
                                  <p:childTnLst>
                                    <p:animRot by="21600000">
                                      <p:cBhvr>
                                        <p:cTn id="8" dur="2000" fill="hold"/>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區塊鏈為什麼不代表「去中心化」</a:t>
            </a:r>
            <a:endParaRPr lang="en-US" altLang="zh-TW"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29</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690688"/>
            <a:ext cx="10515600" cy="3416320"/>
          </a:xfrm>
          <a:prstGeom prst="rect">
            <a:avLst/>
          </a:prstGeom>
          <a:noFill/>
          <a:effectLst/>
        </p:spPr>
        <p:txBody>
          <a:bodyPr wrap="square" rtlCol="0">
            <a:spAutoFit/>
          </a:bodyPr>
          <a:lstStyle/>
          <a:p>
            <a:pPr indent="457200" algn="just" hangingPunct="0"/>
            <a:r>
              <a:rPr lang="zh-TW" altLang="en-US" dirty="0">
                <a:ea typeface="標楷體" panose="03000509000000000000" pitchFamily="65" charset="-120"/>
              </a:rPr>
              <a:t>區塊就是存摺、區塊鏈就是存摺鏈</a:t>
            </a:r>
            <a:r>
              <a:rPr lang="en-US" altLang="zh-TW" dirty="0">
                <a:ea typeface="標楷體" panose="03000509000000000000" pitchFamily="65" charset="-120"/>
              </a:rPr>
              <a:t>(</a:t>
            </a:r>
            <a:r>
              <a:rPr lang="zh-TW" altLang="en-US" dirty="0">
                <a:ea typeface="標楷體" panose="03000509000000000000" pitchFamily="65" charset="-120"/>
              </a:rPr>
              <a:t>很多很多的存摺</a:t>
            </a:r>
            <a:r>
              <a:rPr lang="en-US" altLang="zh-TW" dirty="0">
                <a:ea typeface="標楷體" panose="03000509000000000000" pitchFamily="65" charset="-120"/>
              </a:rPr>
              <a:t>)</a:t>
            </a:r>
            <a:r>
              <a:rPr lang="zh-TW" altLang="en-US" dirty="0">
                <a:ea typeface="標楷體" panose="03000509000000000000" pitchFamily="65" charset="-120"/>
              </a:rPr>
              <a:t>，所以區塊鏈只是一種紀錄資料的資料結構而已，透過演算法確保交易紀錄無法篡改，同時被複製多份且分散儲存在許多礦工電腦中，那如果把區塊鏈儲存在一台電腦中又怎麼說是去中心化呢？</a:t>
            </a:r>
            <a:endParaRPr lang="en-US" altLang="zh-TW" dirty="0">
              <a:ea typeface="標楷體" panose="03000509000000000000" pitchFamily="65" charset="-120"/>
            </a:endParaRPr>
          </a:p>
          <a:p>
            <a:pPr indent="457200" algn="just" hangingPunct="0"/>
            <a:endParaRPr lang="en-US" altLang="zh-TW" dirty="0">
              <a:ea typeface="標楷體" panose="03000509000000000000" pitchFamily="65" charset="-120"/>
            </a:endParaRPr>
          </a:p>
          <a:p>
            <a:pPr indent="457200" algn="just" hangingPunct="0"/>
            <a:r>
              <a:rPr lang="zh-TW" altLang="en-US" dirty="0">
                <a:latin typeface="Arial" panose="020B0604020202020204" pitchFamily="34" charset="0"/>
                <a:ea typeface="標楷體" panose="03000509000000000000" pitchFamily="65" charset="-120"/>
              </a:rPr>
              <a:t>公有鏈是目前唯一公認比較符合去中心化條件的區塊鏈，假聯盟鏈是不是去中心化必須確認真假，如果真聯盟鏈則符合去中心化，如果是假聯盟鏈有一個母公司可以掌控超過</a:t>
            </a:r>
            <a:r>
              <a:rPr lang="en-US" altLang="zh-TW" dirty="0">
                <a:latin typeface="Arial" panose="020B0604020202020204" pitchFamily="34" charset="0"/>
                <a:ea typeface="標楷體" panose="03000509000000000000" pitchFamily="65" charset="-120"/>
              </a:rPr>
              <a:t>51%</a:t>
            </a:r>
            <a:r>
              <a:rPr lang="zh-TW" altLang="en-US" dirty="0">
                <a:latin typeface="Arial" panose="020B0604020202020204" pitchFamily="34" charset="0"/>
                <a:ea typeface="標楷體" panose="03000509000000000000" pitchFamily="65" charset="-120"/>
              </a:rPr>
              <a:t>的節點就不符合去中心化，至於私有鏈是由單一企業或組織建立就完全是中心化的東西。</a:t>
            </a:r>
            <a:endParaRPr lang="en-US" altLang="zh-TW" dirty="0">
              <a:latin typeface="Arial" panose="020B0604020202020204" pitchFamily="34" charset="0"/>
              <a:ea typeface="標楷體" panose="03000509000000000000" pitchFamily="65" charset="-120"/>
            </a:endParaRPr>
          </a:p>
          <a:p>
            <a:pPr indent="457200" algn="just" hangingPunct="0"/>
            <a:endParaRPr lang="en-US" altLang="zh-TW" dirty="0">
              <a:latin typeface="Arial" panose="020B0604020202020204" pitchFamily="34" charset="0"/>
              <a:ea typeface="標楷體" panose="03000509000000000000" pitchFamily="65" charset="-120"/>
            </a:endParaRPr>
          </a:p>
          <a:p>
            <a:pPr indent="457200" algn="just" hangingPunct="0"/>
            <a:r>
              <a:rPr lang="zh-TW" altLang="en-US" dirty="0">
                <a:ea typeface="標楷體" panose="03000509000000000000" pitchFamily="65" charset="-120"/>
              </a:rPr>
              <a:t>公有鏈是「比較符合」去中心化，而不是「完全符合」去中心化，這是因為只要有人掌握超過</a:t>
            </a:r>
            <a:r>
              <a:rPr lang="en-US" altLang="zh-TW" dirty="0">
                <a:ea typeface="標楷體" panose="03000509000000000000" pitchFamily="65" charset="-120"/>
              </a:rPr>
              <a:t>51%</a:t>
            </a:r>
            <a:r>
              <a:rPr lang="zh-TW" altLang="en-US" dirty="0">
                <a:ea typeface="標楷體" panose="03000509000000000000" pitchFamily="65" charset="-120"/>
              </a:rPr>
              <a:t>的運算力，還是有可能操控公有鏈。</a:t>
            </a:r>
            <a:endParaRPr lang="en-US" altLang="zh-TW" dirty="0">
              <a:ea typeface="標楷體" panose="03000509000000000000" pitchFamily="65" charset="-120"/>
            </a:endParaRPr>
          </a:p>
          <a:p>
            <a:pPr indent="457200" algn="just" hangingPunct="0"/>
            <a:r>
              <a:rPr lang="zh-TW" altLang="en-US" dirty="0">
                <a:ea typeface="標楷體" panose="03000509000000000000" pitchFamily="65" charset="-120"/>
              </a:rPr>
              <a:t>例如：比特幣有一萬多個礦工分散全世界，乍看下是去中心化，實際上採礦比的是礦機的算力，而目前</a:t>
            </a:r>
            <a:r>
              <a:rPr lang="en-US" altLang="zh-TW" dirty="0">
                <a:ea typeface="標楷體" panose="03000509000000000000" pitchFamily="65" charset="-120"/>
              </a:rPr>
              <a:t>51%</a:t>
            </a:r>
            <a:r>
              <a:rPr lang="zh-TW" altLang="en-US" dirty="0">
                <a:ea typeface="標楷體" panose="03000509000000000000" pitchFamily="65" charset="-120"/>
              </a:rPr>
              <a:t>以上的運算力都是操控在某些大礦廠公司中，因此曾有專家質疑比特幣是否可以信任。</a:t>
            </a:r>
          </a:p>
        </p:txBody>
      </p:sp>
      <p:pic>
        <p:nvPicPr>
          <p:cNvPr id="5" name="圖片 4">
            <a:extLst>
              <a:ext uri="{FF2B5EF4-FFF2-40B4-BE49-F238E27FC236}">
                <a16:creationId xmlns:a16="http://schemas.microsoft.com/office/drawing/2014/main" id="{2B91AA7F-D620-477C-9B22-7C86D8F8A0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0306" y="5167312"/>
            <a:ext cx="2060849" cy="1545637"/>
          </a:xfrm>
          <a:prstGeom prst="rect">
            <a:avLst/>
          </a:prstGeom>
          <a:ln>
            <a:noFill/>
          </a:ln>
          <a:effectLst>
            <a:softEdge rad="112500"/>
          </a:effectLst>
        </p:spPr>
      </p:pic>
      <p:pic>
        <p:nvPicPr>
          <p:cNvPr id="9" name="圖片 8">
            <a:extLst>
              <a:ext uri="{FF2B5EF4-FFF2-40B4-BE49-F238E27FC236}">
                <a16:creationId xmlns:a16="http://schemas.microsoft.com/office/drawing/2014/main" id="{5BE7785B-A5A2-4F1A-870A-7BD84F5336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2071" y="5418667"/>
            <a:ext cx="880495" cy="1233978"/>
          </a:xfrm>
          <a:prstGeom prst="rect">
            <a:avLst/>
          </a:prstGeom>
        </p:spPr>
      </p:pic>
      <p:pic>
        <p:nvPicPr>
          <p:cNvPr id="10" name="圖片 9">
            <a:extLst>
              <a:ext uri="{FF2B5EF4-FFF2-40B4-BE49-F238E27FC236}">
                <a16:creationId xmlns:a16="http://schemas.microsoft.com/office/drawing/2014/main" id="{B83319C1-73F2-4CE8-AD2A-ABB57C5C9A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4471" y="5318948"/>
            <a:ext cx="880495" cy="1233978"/>
          </a:xfrm>
          <a:prstGeom prst="rect">
            <a:avLst/>
          </a:prstGeom>
        </p:spPr>
      </p:pic>
      <p:pic>
        <p:nvPicPr>
          <p:cNvPr id="11" name="圖片 10">
            <a:extLst>
              <a:ext uri="{FF2B5EF4-FFF2-40B4-BE49-F238E27FC236}">
                <a16:creationId xmlns:a16="http://schemas.microsoft.com/office/drawing/2014/main" id="{6ACD0524-A541-43B2-A5DA-ED8E910B48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76871" y="5198593"/>
            <a:ext cx="880495" cy="1233978"/>
          </a:xfrm>
          <a:prstGeom prst="rect">
            <a:avLst/>
          </a:prstGeom>
        </p:spPr>
      </p:pic>
    </p:spTree>
    <p:extLst>
      <p:ext uri="{BB962C8B-B14F-4D97-AF65-F5344CB8AC3E}">
        <p14:creationId xmlns:p14="http://schemas.microsoft.com/office/powerpoint/2010/main" val="926122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區塊鏈 </a:t>
            </a:r>
            <a:r>
              <a:rPr lang="en-US" altLang="zh-TW" dirty="0">
                <a:latin typeface="Arial" panose="020B0604020202020204" pitchFamily="34" charset="0"/>
                <a:ea typeface="標楷體" panose="03000509000000000000" pitchFamily="65" charset="-120"/>
              </a:rPr>
              <a:t>?</a:t>
            </a:r>
            <a:endParaRPr lang="zh-TW" altLang="en-US"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3</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2136338"/>
            <a:ext cx="10515600" cy="2585323"/>
          </a:xfrm>
          <a:prstGeom prst="rect">
            <a:avLst/>
          </a:prstGeom>
          <a:noFill/>
          <a:effectLst/>
        </p:spPr>
        <p:txBody>
          <a:bodyPr wrap="square" rtlCol="0">
            <a:spAutoFit/>
          </a:bodyPr>
          <a:lstStyle/>
          <a:p>
            <a:r>
              <a:rPr lang="zh-TW" altLang="en-US" dirty="0">
                <a:ea typeface="標楷體" panose="03000509000000000000" pitchFamily="65" charset="-120"/>
              </a:rPr>
              <a:t>區塊鏈代表去中心化嗎！？</a:t>
            </a:r>
            <a:endParaRPr lang="en-US" altLang="zh-TW" dirty="0">
              <a:ea typeface="標楷體" panose="03000509000000000000" pitchFamily="65" charset="-120"/>
            </a:endParaRPr>
          </a:p>
          <a:p>
            <a:r>
              <a:rPr lang="zh-TW" altLang="en-US" dirty="0">
                <a:ea typeface="標楷體" panose="03000509000000000000" pitchFamily="65" charset="-120"/>
              </a:rPr>
              <a:t>區塊鏈代表不可篡改嗎！？</a:t>
            </a:r>
            <a:endParaRPr lang="en-US" altLang="zh-TW" dirty="0">
              <a:ea typeface="標楷體" panose="03000509000000000000" pitchFamily="65" charset="-120"/>
            </a:endParaRPr>
          </a:p>
          <a:p>
            <a:r>
              <a:rPr lang="zh-TW" altLang="en-US" dirty="0">
                <a:ea typeface="標楷體" panose="03000509000000000000" pitchFamily="65" charset="-120"/>
              </a:rPr>
              <a:t>區塊鏈代表可以信任嗎！？</a:t>
            </a:r>
            <a:endParaRPr lang="en-US" altLang="zh-TW" dirty="0">
              <a:ea typeface="標楷體" panose="03000509000000000000" pitchFamily="65" charset="-120"/>
            </a:endParaRPr>
          </a:p>
          <a:p>
            <a:endParaRPr lang="en-US" altLang="zh-TW" dirty="0">
              <a:ea typeface="標楷體" panose="03000509000000000000" pitchFamily="65" charset="-120"/>
            </a:endParaRPr>
          </a:p>
          <a:p>
            <a:pPr indent="457200"/>
            <a:r>
              <a:rPr lang="zh-TW" altLang="en-US" dirty="0">
                <a:ea typeface="標楷體" panose="03000509000000000000" pitchFamily="65" charset="-120"/>
              </a:rPr>
              <a:t>以目前的區塊應用都是「為區塊鏈而區塊鏈」，用區塊鏈當作行銷手法唬弄人，</a:t>
            </a:r>
            <a:endParaRPr lang="en-US" altLang="zh-TW" dirty="0">
              <a:ea typeface="標楷體" panose="03000509000000000000" pitchFamily="65" charset="-120"/>
            </a:endParaRPr>
          </a:p>
          <a:p>
            <a:r>
              <a:rPr lang="zh-TW" altLang="en-US" dirty="0">
                <a:ea typeface="標楷體" panose="03000509000000000000" pitchFamily="65" charset="-120"/>
              </a:rPr>
              <a:t>因為用區塊鏈能做，不用也可以做，而大部分不用還可以做得更好。</a:t>
            </a:r>
            <a:endParaRPr lang="en-US" altLang="zh-TW" dirty="0">
              <a:ea typeface="標楷體" panose="03000509000000000000" pitchFamily="65" charset="-120"/>
            </a:endParaRPr>
          </a:p>
          <a:p>
            <a:endParaRPr lang="en-US" altLang="zh-TW" dirty="0">
              <a:ea typeface="標楷體" panose="03000509000000000000" pitchFamily="65" charset="-120"/>
            </a:endParaRPr>
          </a:p>
          <a:p>
            <a:pPr indent="457200"/>
            <a:r>
              <a:rPr lang="zh-TW" altLang="en-US" dirty="0">
                <a:ea typeface="標楷體" panose="03000509000000000000" pitchFamily="65" charset="-120"/>
              </a:rPr>
              <a:t>其外少數應用雖然有意義，但並非區塊鏈是什麼偉大的創新技術非得使用，</a:t>
            </a:r>
            <a:endParaRPr lang="en-US" altLang="zh-TW" dirty="0">
              <a:ea typeface="標楷體" panose="03000509000000000000" pitchFamily="65" charset="-120"/>
            </a:endParaRPr>
          </a:p>
          <a:p>
            <a:r>
              <a:rPr lang="zh-TW" altLang="en-US" dirty="0">
                <a:ea typeface="標楷體" panose="03000509000000000000" pitchFamily="65" charset="-120"/>
              </a:rPr>
              <a:t>而是因為商業模式必須使用區塊鏈才容易成功。</a:t>
            </a: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8" name="圖片 7">
            <a:extLst>
              <a:ext uri="{FF2B5EF4-FFF2-40B4-BE49-F238E27FC236}">
                <a16:creationId xmlns:a16="http://schemas.microsoft.com/office/drawing/2014/main" id="{5998E709-9CED-4068-B6E0-2E38A11AE6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3758" y="365125"/>
            <a:ext cx="3550042" cy="2224101"/>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val="32775561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區塊鏈為什麼不代表「不可篡改」</a:t>
            </a:r>
            <a:endParaRPr lang="en-US" altLang="zh-TW"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30</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690688"/>
            <a:ext cx="10515600" cy="2031325"/>
          </a:xfrm>
          <a:prstGeom prst="rect">
            <a:avLst/>
          </a:prstGeom>
          <a:noFill/>
          <a:effectLst/>
        </p:spPr>
        <p:txBody>
          <a:bodyPr wrap="square" rtlCol="0">
            <a:spAutoFit/>
          </a:bodyPr>
          <a:lstStyle/>
          <a:p>
            <a:pPr algn="just" hangingPunct="0"/>
            <a:r>
              <a:rPr lang="zh-TW" altLang="en-US" dirty="0">
                <a:ea typeface="標楷體" panose="03000509000000000000" pitchFamily="65" charset="-120"/>
              </a:rPr>
              <a:t>區塊鏈只是一種紀錄資料的資料結構，經由演算法確保交易紀錄無法被篡改，但是這只有在「公有鏈」才能成立，因為若比特幣的礦工要同謀篡改比特幣區塊鏈很困難。</a:t>
            </a:r>
            <a:endParaRPr lang="en-US" altLang="zh-TW" dirty="0">
              <a:ea typeface="標楷體" panose="03000509000000000000" pitchFamily="65" charset="-120"/>
            </a:endParaRPr>
          </a:p>
          <a:p>
            <a:pPr algn="just" hangingPunct="0"/>
            <a:endParaRPr lang="en-US" altLang="zh-TW" dirty="0">
              <a:ea typeface="標楷體" panose="03000509000000000000" pitchFamily="65" charset="-120"/>
            </a:endParaRPr>
          </a:p>
          <a:p>
            <a:pPr algn="just" hangingPunct="0"/>
            <a:r>
              <a:rPr lang="zh-TW" altLang="en-US" dirty="0">
                <a:ea typeface="標楷體" panose="03000509000000000000" pitchFamily="65" charset="-120"/>
              </a:rPr>
              <a:t>「假聯盟鏈」是不是不可篡改必須確認真假，如果假聯盟鏈有一個母公司可以掌握</a:t>
            </a:r>
            <a:r>
              <a:rPr lang="en-US" altLang="zh-TW" dirty="0">
                <a:ea typeface="標楷體" panose="03000509000000000000" pitchFamily="65" charset="-120"/>
              </a:rPr>
              <a:t>51%</a:t>
            </a:r>
            <a:r>
              <a:rPr lang="zh-TW" altLang="en-US" dirty="0">
                <a:ea typeface="標楷體" panose="03000509000000000000" pitchFamily="65" charset="-120"/>
              </a:rPr>
              <a:t>的節點則這個區塊鏈就可以篡改</a:t>
            </a:r>
            <a:endParaRPr lang="en-US" altLang="zh-TW" dirty="0">
              <a:ea typeface="標楷體" panose="03000509000000000000" pitchFamily="65" charset="-120"/>
            </a:endParaRPr>
          </a:p>
          <a:p>
            <a:pPr algn="just" hangingPunct="0"/>
            <a:endParaRPr lang="en-US" altLang="zh-TW" dirty="0">
              <a:ea typeface="標楷體" panose="03000509000000000000" pitchFamily="65" charset="-120"/>
            </a:endParaRPr>
          </a:p>
          <a:p>
            <a:pPr algn="just" hangingPunct="0"/>
            <a:r>
              <a:rPr lang="zh-TW" altLang="en-US" dirty="0">
                <a:ea typeface="標楷體" panose="03000509000000000000" pitchFamily="65" charset="-120"/>
              </a:rPr>
              <a:t>至於「私有鏈」是由單一企業或組織建立，想怎麼改都行，用演算法也防不了。</a:t>
            </a:r>
          </a:p>
        </p:txBody>
      </p:sp>
    </p:spTree>
    <p:extLst>
      <p:ext uri="{BB962C8B-B14F-4D97-AF65-F5344CB8AC3E}">
        <p14:creationId xmlns:p14="http://schemas.microsoft.com/office/powerpoint/2010/main" val="14109281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區塊鏈為什麼不代表「可以信任」</a:t>
            </a:r>
            <a:endParaRPr lang="en-US" altLang="zh-TW"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31</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825625"/>
            <a:ext cx="10515600" cy="2308324"/>
          </a:xfrm>
          <a:prstGeom prst="rect">
            <a:avLst/>
          </a:prstGeom>
          <a:noFill/>
          <a:effectLst/>
        </p:spPr>
        <p:txBody>
          <a:bodyPr wrap="square" rtlCol="0">
            <a:spAutoFit/>
          </a:bodyPr>
          <a:lstStyle/>
          <a:p>
            <a:r>
              <a:rPr lang="zh-TW" altLang="en-US" dirty="0">
                <a:ea typeface="標楷體" panose="03000509000000000000" pitchFamily="65" charset="-120"/>
              </a:rPr>
              <a:t>區塊鏈只是一種紀錄資料的資料結構，經由演算法確保交易紀錄無法被篡改，因此有人稱它為「信任機器</a:t>
            </a:r>
            <a:r>
              <a:rPr lang="en-US" altLang="zh-TW" dirty="0">
                <a:ea typeface="標楷體" panose="03000509000000000000" pitchFamily="65" charset="-120"/>
              </a:rPr>
              <a:t>(Trust machine)</a:t>
            </a:r>
            <a:r>
              <a:rPr lang="zh-TW" altLang="en-US" dirty="0">
                <a:ea typeface="標楷體" panose="03000509000000000000" pitchFamily="65" charset="-120"/>
              </a:rPr>
              <a:t>」，但並不是「不可篡改」就代表「可以信任」。</a:t>
            </a:r>
            <a:endParaRPr lang="en-US" altLang="zh-TW" dirty="0">
              <a:ea typeface="標楷體" panose="03000509000000000000" pitchFamily="65" charset="-120"/>
            </a:endParaRPr>
          </a:p>
          <a:p>
            <a:endParaRPr lang="en-US" altLang="zh-TW" dirty="0">
              <a:ea typeface="標楷體" panose="03000509000000000000" pitchFamily="65" charset="-120"/>
            </a:endParaRPr>
          </a:p>
          <a:p>
            <a:r>
              <a:rPr lang="zh-TW" altLang="en-US" dirty="0">
                <a:ea typeface="標楷體" panose="03000509000000000000" pitchFamily="65" charset="-120"/>
              </a:rPr>
              <a:t>一個資料庫可以信任必須滿足兩種條件，</a:t>
            </a:r>
            <a:r>
              <a:rPr lang="zh-TW" altLang="en-US" u="sng" dirty="0">
                <a:solidFill>
                  <a:srgbClr val="FF0000"/>
                </a:solidFill>
                <a:ea typeface="標楷體" panose="03000509000000000000" pitchFamily="65" charset="-120"/>
              </a:rPr>
              <a:t>先驗證資料是正確的</a:t>
            </a:r>
            <a:r>
              <a:rPr lang="zh-TW" altLang="en-US" dirty="0">
                <a:ea typeface="標楷體" panose="03000509000000000000" pitchFamily="65" charset="-120"/>
              </a:rPr>
              <a:t>，</a:t>
            </a:r>
            <a:r>
              <a:rPr lang="zh-TW" altLang="en-US" u="sng" dirty="0">
                <a:solidFill>
                  <a:srgbClr val="FF0000"/>
                </a:solidFill>
                <a:ea typeface="標楷體" panose="03000509000000000000" pitchFamily="65" charset="-120"/>
              </a:rPr>
              <a:t>寫入資料庫後再確認不可篡改</a:t>
            </a:r>
            <a:r>
              <a:rPr lang="zh-TW" altLang="en-US" dirty="0">
                <a:ea typeface="標楷體" panose="03000509000000000000" pitchFamily="65" charset="-120"/>
              </a:rPr>
              <a:t>。</a:t>
            </a:r>
            <a:endParaRPr lang="en-US" altLang="zh-TW" dirty="0">
              <a:ea typeface="標楷體" panose="03000509000000000000" pitchFamily="65" charset="-120"/>
            </a:endParaRPr>
          </a:p>
          <a:p>
            <a:endParaRPr lang="en-US" altLang="zh-TW" dirty="0">
              <a:ea typeface="標楷體" panose="03000509000000000000" pitchFamily="65" charset="-120"/>
            </a:endParaRPr>
          </a:p>
          <a:p>
            <a:r>
              <a:rPr lang="zh-TW" altLang="en-US" dirty="0">
                <a:ea typeface="標楷體" panose="03000509000000000000" pitchFamily="65" charset="-120"/>
              </a:rPr>
              <a:t>區塊鏈第一條件完全幫不上忙，只能做到第二條件，而且必須是公有鏈或真聯盟鏈。</a:t>
            </a:r>
            <a:endParaRPr lang="en-US" altLang="zh-TW" dirty="0">
              <a:ea typeface="標楷體" panose="03000509000000000000" pitchFamily="65" charset="-120"/>
            </a:endParaRPr>
          </a:p>
          <a:p>
            <a:endParaRPr lang="en-US" altLang="zh-TW" dirty="0">
              <a:ea typeface="標楷體" panose="03000509000000000000" pitchFamily="65" charset="-120"/>
            </a:endParaRPr>
          </a:p>
          <a:p>
            <a:r>
              <a:rPr lang="zh-TW" altLang="en-US" dirty="0">
                <a:ea typeface="標楷體" panose="03000509000000000000" pitchFamily="65" charset="-120"/>
              </a:rPr>
              <a:t>如果是假聯盟鏈及私有鏈就更不用多提，兩者條件皆做不到。</a:t>
            </a:r>
          </a:p>
        </p:txBody>
      </p:sp>
      <p:sp>
        <p:nvSpPr>
          <p:cNvPr id="9" name="文字方塊 8">
            <a:extLst>
              <a:ext uri="{FF2B5EF4-FFF2-40B4-BE49-F238E27FC236}">
                <a16:creationId xmlns:a16="http://schemas.microsoft.com/office/drawing/2014/main" id="{89036FBF-D764-4A62-BFF0-4382420CC36B}"/>
              </a:ext>
            </a:extLst>
          </p:cNvPr>
          <p:cNvSpPr txBox="1"/>
          <p:nvPr/>
        </p:nvSpPr>
        <p:spPr>
          <a:xfrm>
            <a:off x="838200" y="5058361"/>
            <a:ext cx="10515600" cy="369332"/>
          </a:xfrm>
          <a:prstGeom prst="rect">
            <a:avLst/>
          </a:prstGeom>
          <a:noFill/>
        </p:spPr>
        <p:txBody>
          <a:bodyPr wrap="square">
            <a:spAutoFit/>
          </a:bodyPr>
          <a:lstStyle/>
          <a:p>
            <a:r>
              <a:rPr lang="zh-TW" altLang="en-US" dirty="0">
                <a:ea typeface="標楷體" panose="03000509000000000000" pitchFamily="65" charset="-120"/>
              </a:rPr>
              <a:t>以太坊的智能合約是使用者自己寫入的資料，所以智能合約的內容也不代可以信任。</a:t>
            </a:r>
            <a:endParaRPr lang="zh-TW" altLang="en-US" dirty="0"/>
          </a:p>
        </p:txBody>
      </p:sp>
    </p:spTree>
    <p:extLst>
      <p:ext uri="{BB962C8B-B14F-4D97-AF65-F5344CB8AC3E}">
        <p14:creationId xmlns:p14="http://schemas.microsoft.com/office/powerpoint/2010/main" val="14517947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直線接點 52">
            <a:extLst>
              <a:ext uri="{FF2B5EF4-FFF2-40B4-BE49-F238E27FC236}">
                <a16:creationId xmlns:a16="http://schemas.microsoft.com/office/drawing/2014/main" id="{520ED801-D344-4F37-B169-141AF6869005}"/>
              </a:ext>
            </a:extLst>
          </p:cNvPr>
          <p:cNvCxnSpPr>
            <a:cxnSpLocks/>
          </p:cNvCxnSpPr>
          <p:nvPr/>
        </p:nvCxnSpPr>
        <p:spPr>
          <a:xfrm flipH="1">
            <a:off x="7977566" y="3766902"/>
            <a:ext cx="1325879" cy="1798868"/>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2A744FAE-A1FF-430D-A7B0-A515927F0B5B}"/>
              </a:ext>
            </a:extLst>
          </p:cNvPr>
          <p:cNvCxnSpPr>
            <a:cxnSpLocks/>
          </p:cNvCxnSpPr>
          <p:nvPr/>
        </p:nvCxnSpPr>
        <p:spPr>
          <a:xfrm flipH="1" flipV="1">
            <a:off x="6787151" y="4806829"/>
            <a:ext cx="2516295" cy="481406"/>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414AA685-03E0-4EF4-94BD-624E58A90F03}"/>
              </a:ext>
            </a:extLst>
          </p:cNvPr>
          <p:cNvCxnSpPr>
            <a:cxnSpLocks/>
          </p:cNvCxnSpPr>
          <p:nvPr/>
        </p:nvCxnSpPr>
        <p:spPr>
          <a:xfrm flipH="1" flipV="1">
            <a:off x="7558681" y="3338013"/>
            <a:ext cx="1695809" cy="1891974"/>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5" name="直線接點 44">
            <a:extLst>
              <a:ext uri="{FF2B5EF4-FFF2-40B4-BE49-F238E27FC236}">
                <a16:creationId xmlns:a16="http://schemas.microsoft.com/office/drawing/2014/main" id="{2144B45B-CD60-457A-8A03-1DD8ED5A1A0C}"/>
              </a:ext>
            </a:extLst>
          </p:cNvPr>
          <p:cNvCxnSpPr>
            <a:cxnSpLocks/>
          </p:cNvCxnSpPr>
          <p:nvPr/>
        </p:nvCxnSpPr>
        <p:spPr>
          <a:xfrm flipV="1">
            <a:off x="6901648" y="3724380"/>
            <a:ext cx="2467339" cy="1196816"/>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3" name="直線接點 42">
            <a:extLst>
              <a:ext uri="{FF2B5EF4-FFF2-40B4-BE49-F238E27FC236}">
                <a16:creationId xmlns:a16="http://schemas.microsoft.com/office/drawing/2014/main" id="{16AC8779-B7EB-4991-A6C4-6B18AD3E5DBC}"/>
              </a:ext>
            </a:extLst>
          </p:cNvPr>
          <p:cNvCxnSpPr>
            <a:cxnSpLocks/>
          </p:cNvCxnSpPr>
          <p:nvPr/>
        </p:nvCxnSpPr>
        <p:spPr>
          <a:xfrm flipH="1" flipV="1">
            <a:off x="7600950" y="3215968"/>
            <a:ext cx="320140" cy="2376052"/>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3" name="直線接點 22">
            <a:extLst>
              <a:ext uri="{FF2B5EF4-FFF2-40B4-BE49-F238E27FC236}">
                <a16:creationId xmlns:a16="http://schemas.microsoft.com/office/drawing/2014/main" id="{3237DE1F-7435-46B4-A0B3-4C653ADC3275}"/>
              </a:ext>
            </a:extLst>
          </p:cNvPr>
          <p:cNvCxnSpPr>
            <a:cxnSpLocks/>
          </p:cNvCxnSpPr>
          <p:nvPr/>
        </p:nvCxnSpPr>
        <p:spPr>
          <a:xfrm flipH="1" flipV="1">
            <a:off x="2592490" y="3250670"/>
            <a:ext cx="570102" cy="621241"/>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1" name="直線接點 20">
            <a:extLst>
              <a:ext uri="{FF2B5EF4-FFF2-40B4-BE49-F238E27FC236}">
                <a16:creationId xmlns:a16="http://schemas.microsoft.com/office/drawing/2014/main" id="{DE232363-C45D-4567-928F-E0550BFCD857}"/>
              </a:ext>
            </a:extLst>
          </p:cNvPr>
          <p:cNvCxnSpPr>
            <a:cxnSpLocks/>
          </p:cNvCxnSpPr>
          <p:nvPr/>
        </p:nvCxnSpPr>
        <p:spPr>
          <a:xfrm flipH="1">
            <a:off x="1905000" y="4275521"/>
            <a:ext cx="1058136" cy="445794"/>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直線接點 18">
            <a:extLst>
              <a:ext uri="{FF2B5EF4-FFF2-40B4-BE49-F238E27FC236}">
                <a16:creationId xmlns:a16="http://schemas.microsoft.com/office/drawing/2014/main" id="{37FAF953-EECF-4FDA-9D81-C42660E8576E}"/>
              </a:ext>
            </a:extLst>
          </p:cNvPr>
          <p:cNvCxnSpPr>
            <a:cxnSpLocks/>
          </p:cNvCxnSpPr>
          <p:nvPr/>
        </p:nvCxnSpPr>
        <p:spPr>
          <a:xfrm flipH="1">
            <a:off x="3089446" y="4582027"/>
            <a:ext cx="73146" cy="777878"/>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直線接點 16">
            <a:extLst>
              <a:ext uri="{FF2B5EF4-FFF2-40B4-BE49-F238E27FC236}">
                <a16:creationId xmlns:a16="http://schemas.microsoft.com/office/drawing/2014/main" id="{40BEAAAD-56D0-455F-BA19-AF6899D6E916}"/>
              </a:ext>
            </a:extLst>
          </p:cNvPr>
          <p:cNvCxnSpPr>
            <a:cxnSpLocks/>
          </p:cNvCxnSpPr>
          <p:nvPr/>
        </p:nvCxnSpPr>
        <p:spPr>
          <a:xfrm>
            <a:off x="3282855" y="4422228"/>
            <a:ext cx="1014825" cy="598175"/>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線接點 14">
            <a:extLst>
              <a:ext uri="{FF2B5EF4-FFF2-40B4-BE49-F238E27FC236}">
                <a16:creationId xmlns:a16="http://schemas.microsoft.com/office/drawing/2014/main" id="{80BEBD9C-2675-4D62-8A05-25C7AAF5B372}"/>
              </a:ext>
            </a:extLst>
          </p:cNvPr>
          <p:cNvCxnSpPr>
            <a:cxnSpLocks/>
          </p:cNvCxnSpPr>
          <p:nvPr/>
        </p:nvCxnSpPr>
        <p:spPr>
          <a:xfrm flipV="1">
            <a:off x="3364230" y="3690566"/>
            <a:ext cx="1073846" cy="372015"/>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去中心化的系統效率比較高？</a:t>
            </a:r>
            <a:endParaRPr lang="en-US" altLang="zh-TW" dirty="0">
              <a:latin typeface="Arial" panose="020B0604020202020204" pitchFamily="34" charset="0"/>
              <a:ea typeface="標楷體" panose="03000509000000000000" pitchFamily="65" charset="-120"/>
            </a:endParaRPr>
          </a:p>
        </p:txBody>
      </p:sp>
      <p:pic>
        <p:nvPicPr>
          <p:cNvPr id="8" name="內容版面配置區 7">
            <a:extLst>
              <a:ext uri="{FF2B5EF4-FFF2-40B4-BE49-F238E27FC236}">
                <a16:creationId xmlns:a16="http://schemas.microsoft.com/office/drawing/2014/main" id="{1DDF7517-F613-49E2-B44C-1A35D3CE33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12388" y="2536135"/>
            <a:ext cx="578967" cy="892865"/>
          </a:xfrm>
        </p:spPr>
      </p:pic>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32</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617334"/>
            <a:ext cx="10515600" cy="646331"/>
          </a:xfrm>
          <a:prstGeom prst="rect">
            <a:avLst/>
          </a:prstGeom>
          <a:noFill/>
          <a:effectLst/>
        </p:spPr>
        <p:txBody>
          <a:bodyPr wrap="square" rtlCol="0">
            <a:spAutoFit/>
          </a:bodyPr>
          <a:lstStyle/>
          <a:p>
            <a:pPr hangingPunct="0"/>
            <a:r>
              <a:rPr lang="zh-TW" altLang="en-US" dirty="0">
                <a:ea typeface="標楷體" panose="03000509000000000000" pitchFamily="65" charset="-120"/>
              </a:rPr>
              <a:t>在通訊系統裡，電腦網路連線與運作方式主要分為「中心化</a:t>
            </a:r>
            <a:r>
              <a:rPr lang="en-US" altLang="zh-TW" dirty="0">
                <a:ea typeface="標楷體" panose="03000509000000000000" pitchFamily="65" charset="-120"/>
              </a:rPr>
              <a:t>(Centralized)</a:t>
            </a:r>
            <a:r>
              <a:rPr lang="zh-TW" altLang="en-US" dirty="0">
                <a:ea typeface="標楷體" panose="03000509000000000000" pitchFamily="65" charset="-120"/>
              </a:rPr>
              <a:t>」與「去中心化</a:t>
            </a:r>
            <a:r>
              <a:rPr lang="en-US" altLang="zh-TW" dirty="0">
                <a:ea typeface="標楷體" panose="03000509000000000000" pitchFamily="65" charset="-120"/>
              </a:rPr>
              <a:t>(Decentralized)</a:t>
            </a:r>
            <a:r>
              <a:rPr lang="zh-TW" altLang="en-US" dirty="0">
                <a:ea typeface="標楷體" panose="03000509000000000000" pitchFamily="65" charset="-120"/>
              </a:rPr>
              <a:t>」，究竟是誰好？</a:t>
            </a:r>
          </a:p>
        </p:txBody>
      </p:sp>
      <p:pic>
        <p:nvPicPr>
          <p:cNvPr id="9" name="內容版面配置區 7">
            <a:extLst>
              <a:ext uri="{FF2B5EF4-FFF2-40B4-BE49-F238E27FC236}">
                <a16:creationId xmlns:a16="http://schemas.microsoft.com/office/drawing/2014/main" id="{24464E73-14D7-45F0-AC6C-6E9BE9F739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5252" y="4211518"/>
            <a:ext cx="578967" cy="892865"/>
          </a:xfrm>
          <a:prstGeom prst="rect">
            <a:avLst/>
          </a:prstGeom>
        </p:spPr>
      </p:pic>
      <p:pic>
        <p:nvPicPr>
          <p:cNvPr id="11" name="圖片 10">
            <a:extLst>
              <a:ext uri="{FF2B5EF4-FFF2-40B4-BE49-F238E27FC236}">
                <a16:creationId xmlns:a16="http://schemas.microsoft.com/office/drawing/2014/main" id="{8A308314-BCF5-4F1F-AEA1-3DA8B53015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8885" y="3633738"/>
            <a:ext cx="696472" cy="1047163"/>
          </a:xfrm>
          <a:prstGeom prst="rect">
            <a:avLst/>
          </a:prstGeom>
        </p:spPr>
      </p:pic>
      <p:pic>
        <p:nvPicPr>
          <p:cNvPr id="12" name="內容版面配置區 7">
            <a:extLst>
              <a:ext uri="{FF2B5EF4-FFF2-40B4-BE49-F238E27FC236}">
                <a16:creationId xmlns:a16="http://schemas.microsoft.com/office/drawing/2014/main" id="{7A87FAA4-F179-458D-AA5E-DDF46B900E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1273" y="5100862"/>
            <a:ext cx="578967" cy="892865"/>
          </a:xfrm>
          <a:prstGeom prst="rect">
            <a:avLst/>
          </a:prstGeom>
        </p:spPr>
      </p:pic>
      <p:pic>
        <p:nvPicPr>
          <p:cNvPr id="13" name="內容版面配置區 7">
            <a:extLst>
              <a:ext uri="{FF2B5EF4-FFF2-40B4-BE49-F238E27FC236}">
                <a16:creationId xmlns:a16="http://schemas.microsoft.com/office/drawing/2014/main" id="{4DFA5AFC-BCC7-4583-8B2F-05406C18C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7153" y="4654429"/>
            <a:ext cx="578967" cy="892865"/>
          </a:xfrm>
          <a:prstGeom prst="rect">
            <a:avLst/>
          </a:prstGeom>
        </p:spPr>
      </p:pic>
      <p:pic>
        <p:nvPicPr>
          <p:cNvPr id="14" name="內容版面配置區 7">
            <a:extLst>
              <a:ext uri="{FF2B5EF4-FFF2-40B4-BE49-F238E27FC236}">
                <a16:creationId xmlns:a16="http://schemas.microsoft.com/office/drawing/2014/main" id="{30F6679D-6F3E-4DCD-A528-F478FC690F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8593" y="3006085"/>
            <a:ext cx="578967" cy="892865"/>
          </a:xfrm>
          <a:prstGeom prst="rect">
            <a:avLst/>
          </a:prstGeom>
        </p:spPr>
      </p:pic>
      <p:cxnSp>
        <p:nvCxnSpPr>
          <p:cNvPr id="26" name="直線接點 25">
            <a:extLst>
              <a:ext uri="{FF2B5EF4-FFF2-40B4-BE49-F238E27FC236}">
                <a16:creationId xmlns:a16="http://schemas.microsoft.com/office/drawing/2014/main" id="{EB821DBE-71D7-4355-BE42-AF6A97379DB4}"/>
              </a:ext>
            </a:extLst>
          </p:cNvPr>
          <p:cNvCxnSpPr>
            <a:cxnSpLocks/>
          </p:cNvCxnSpPr>
          <p:nvPr/>
        </p:nvCxnSpPr>
        <p:spPr>
          <a:xfrm flipH="1" flipV="1">
            <a:off x="7549300" y="3403070"/>
            <a:ext cx="1763815" cy="258789"/>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id="{18486530-1714-440B-8628-022D92D26314}"/>
              </a:ext>
            </a:extLst>
          </p:cNvPr>
          <p:cNvCxnSpPr>
            <a:cxnSpLocks/>
          </p:cNvCxnSpPr>
          <p:nvPr/>
        </p:nvCxnSpPr>
        <p:spPr>
          <a:xfrm flipH="1">
            <a:off x="6861810" y="3287472"/>
            <a:ext cx="631618" cy="1586243"/>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8" name="直線接點 27">
            <a:extLst>
              <a:ext uri="{FF2B5EF4-FFF2-40B4-BE49-F238E27FC236}">
                <a16:creationId xmlns:a16="http://schemas.microsoft.com/office/drawing/2014/main" id="{3E44D232-D8A7-46AD-B023-757CFDAD7026}"/>
              </a:ext>
            </a:extLst>
          </p:cNvPr>
          <p:cNvCxnSpPr>
            <a:cxnSpLocks/>
          </p:cNvCxnSpPr>
          <p:nvPr/>
        </p:nvCxnSpPr>
        <p:spPr>
          <a:xfrm>
            <a:off x="6790502" y="5062166"/>
            <a:ext cx="1069211" cy="534119"/>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918C29FB-B4D0-416D-98E2-21CE52617F0E}"/>
              </a:ext>
            </a:extLst>
          </p:cNvPr>
          <p:cNvCxnSpPr>
            <a:cxnSpLocks/>
          </p:cNvCxnSpPr>
          <p:nvPr/>
        </p:nvCxnSpPr>
        <p:spPr>
          <a:xfrm flipV="1">
            <a:off x="8185279" y="5172803"/>
            <a:ext cx="1069211" cy="468371"/>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0" name="直線接點 29">
            <a:extLst>
              <a:ext uri="{FF2B5EF4-FFF2-40B4-BE49-F238E27FC236}">
                <a16:creationId xmlns:a16="http://schemas.microsoft.com/office/drawing/2014/main" id="{DCAA0FC4-EE19-497E-9760-56D89620A3BE}"/>
              </a:ext>
            </a:extLst>
          </p:cNvPr>
          <p:cNvCxnSpPr>
            <a:cxnSpLocks/>
          </p:cNvCxnSpPr>
          <p:nvPr/>
        </p:nvCxnSpPr>
        <p:spPr>
          <a:xfrm flipV="1">
            <a:off x="9313115" y="3842966"/>
            <a:ext cx="81771" cy="121920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31" name="內容版面配置區 7">
            <a:extLst>
              <a:ext uri="{FF2B5EF4-FFF2-40B4-BE49-F238E27FC236}">
                <a16:creationId xmlns:a16="http://schemas.microsoft.com/office/drawing/2014/main" id="{BDC9697A-4D09-4BA9-8E0A-799228FC60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69198" y="2688535"/>
            <a:ext cx="578967" cy="892865"/>
          </a:xfrm>
          <a:prstGeom prst="rect">
            <a:avLst/>
          </a:prstGeom>
        </p:spPr>
      </p:pic>
      <p:pic>
        <p:nvPicPr>
          <p:cNvPr id="32" name="內容版面配置區 7">
            <a:extLst>
              <a:ext uri="{FF2B5EF4-FFF2-40B4-BE49-F238E27FC236}">
                <a16:creationId xmlns:a16="http://schemas.microsoft.com/office/drawing/2014/main" id="{4A5C1F1B-69B3-4EFF-B045-5704B5AEFD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2062" y="4363918"/>
            <a:ext cx="578967" cy="892865"/>
          </a:xfrm>
          <a:prstGeom prst="rect">
            <a:avLst/>
          </a:prstGeom>
        </p:spPr>
      </p:pic>
      <p:pic>
        <p:nvPicPr>
          <p:cNvPr id="34" name="內容版面配置區 7">
            <a:extLst>
              <a:ext uri="{FF2B5EF4-FFF2-40B4-BE49-F238E27FC236}">
                <a16:creationId xmlns:a16="http://schemas.microsoft.com/office/drawing/2014/main" id="{A1E74FC4-5E6E-4F2C-A9C7-73B2C8F9D0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8083" y="5253262"/>
            <a:ext cx="578967" cy="892865"/>
          </a:xfrm>
          <a:prstGeom prst="rect">
            <a:avLst/>
          </a:prstGeom>
        </p:spPr>
      </p:pic>
      <p:pic>
        <p:nvPicPr>
          <p:cNvPr id="35" name="內容版面配置區 7">
            <a:extLst>
              <a:ext uri="{FF2B5EF4-FFF2-40B4-BE49-F238E27FC236}">
                <a16:creationId xmlns:a16="http://schemas.microsoft.com/office/drawing/2014/main" id="{2D663A83-4A8D-43AD-8082-63903286B2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13963" y="4806829"/>
            <a:ext cx="578967" cy="892865"/>
          </a:xfrm>
          <a:prstGeom prst="rect">
            <a:avLst/>
          </a:prstGeom>
        </p:spPr>
      </p:pic>
      <p:pic>
        <p:nvPicPr>
          <p:cNvPr id="36" name="內容版面配置區 7">
            <a:extLst>
              <a:ext uri="{FF2B5EF4-FFF2-40B4-BE49-F238E27FC236}">
                <a16:creationId xmlns:a16="http://schemas.microsoft.com/office/drawing/2014/main" id="{F8D2327B-4A8B-4418-844C-E6D74489A0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5403" y="3158485"/>
            <a:ext cx="578967" cy="892865"/>
          </a:xfrm>
          <a:prstGeom prst="rect">
            <a:avLst/>
          </a:prstGeom>
        </p:spPr>
      </p:pic>
      <p:sp>
        <p:nvSpPr>
          <p:cNvPr id="56" name="文字方塊 55">
            <a:extLst>
              <a:ext uri="{FF2B5EF4-FFF2-40B4-BE49-F238E27FC236}">
                <a16:creationId xmlns:a16="http://schemas.microsoft.com/office/drawing/2014/main" id="{20C4C1C2-36C1-454A-AAD1-495811F229C2}"/>
              </a:ext>
            </a:extLst>
          </p:cNvPr>
          <p:cNvSpPr txBox="1"/>
          <p:nvPr/>
        </p:nvSpPr>
        <p:spPr>
          <a:xfrm>
            <a:off x="838200" y="6157618"/>
            <a:ext cx="10515600" cy="369332"/>
          </a:xfrm>
          <a:prstGeom prst="rect">
            <a:avLst/>
          </a:prstGeom>
          <a:noFill/>
          <a:effectLst/>
        </p:spPr>
        <p:txBody>
          <a:bodyPr wrap="square" rtlCol="0">
            <a:spAutoFit/>
          </a:bodyPr>
          <a:lstStyle/>
          <a:p>
            <a:r>
              <a:rPr lang="zh-TW" altLang="en-US" dirty="0">
                <a:ea typeface="標楷體" panose="03000509000000000000" pitchFamily="65" charset="-120"/>
              </a:rPr>
              <a:t>          所有電腦傳送資料必須經由一台主機                                  所有電腦彼此可以傳送資料</a:t>
            </a:r>
          </a:p>
        </p:txBody>
      </p:sp>
    </p:spTree>
    <p:extLst>
      <p:ext uri="{BB962C8B-B14F-4D97-AF65-F5344CB8AC3E}">
        <p14:creationId xmlns:p14="http://schemas.microsoft.com/office/powerpoint/2010/main" val="8247518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去中心化只有優點沒有缺點嗎？</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33</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690688"/>
            <a:ext cx="10515600" cy="1477328"/>
          </a:xfrm>
          <a:prstGeom prst="rect">
            <a:avLst/>
          </a:prstGeom>
          <a:noFill/>
          <a:effectLst/>
        </p:spPr>
        <p:txBody>
          <a:bodyPr wrap="square" rtlCol="0">
            <a:spAutoFit/>
          </a:bodyPr>
          <a:lstStyle/>
          <a:p>
            <a:pPr algn="just" hangingPunct="0"/>
            <a:r>
              <a:rPr lang="zh-TW" altLang="en-US" dirty="0">
                <a:ea typeface="標楷體" panose="03000509000000000000" pitchFamily="65" charset="-120"/>
              </a:rPr>
              <a:t>照邏輯，去中心化的系統效率比較高，那麼所有企業都使用去中心化方式營運，不需要主管</a:t>
            </a:r>
            <a:r>
              <a:rPr lang="en-US" altLang="zh-TW" dirty="0">
                <a:ea typeface="標楷體" panose="03000509000000000000" pitchFamily="65" charset="-120"/>
              </a:rPr>
              <a:t>???</a:t>
            </a:r>
          </a:p>
          <a:p>
            <a:pPr algn="just" hangingPunct="0"/>
            <a:r>
              <a:rPr lang="zh-TW" altLang="en-US" dirty="0">
                <a:ea typeface="標楷體" panose="03000509000000000000" pitchFamily="65" charset="-120"/>
              </a:rPr>
              <a:t>台大沒有校長國際教育就會突破天際</a:t>
            </a:r>
            <a:r>
              <a:rPr lang="en-US" altLang="zh-TW" dirty="0">
                <a:ea typeface="標楷體" panose="03000509000000000000" pitchFamily="65" charset="-120"/>
              </a:rPr>
              <a:t>???</a:t>
            </a:r>
          </a:p>
          <a:p>
            <a:pPr algn="just" hangingPunct="0"/>
            <a:endParaRPr lang="en-US" altLang="zh-TW" dirty="0">
              <a:ea typeface="標楷體" panose="03000509000000000000" pitchFamily="65" charset="-120"/>
            </a:endParaRPr>
          </a:p>
          <a:p>
            <a:pPr algn="just" hangingPunct="0"/>
            <a:r>
              <a:rPr lang="zh-TW" altLang="en-US" dirty="0">
                <a:ea typeface="標楷體" panose="03000509000000000000" pitchFamily="65" charset="-120"/>
              </a:rPr>
              <a:t>企業可以使用去中心化方式必須的前提有「規則明確、組織嚴密」，在沒有主管的情況下仍可依照公司規則運作，但企業要完全去中心化是不可能的，再明確的規則與嚴密組織運作久了一定還是有問題。</a:t>
            </a:r>
            <a:endParaRPr lang="en-US" altLang="zh-TW" dirty="0">
              <a:ea typeface="標楷體" panose="03000509000000000000" pitchFamily="65" charset="-120"/>
            </a:endParaRPr>
          </a:p>
        </p:txBody>
      </p:sp>
    </p:spTree>
    <p:extLst>
      <p:ext uri="{BB962C8B-B14F-4D97-AF65-F5344CB8AC3E}">
        <p14:creationId xmlns:p14="http://schemas.microsoft.com/office/powerpoint/2010/main" val="41772331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normAutofit/>
          </a:bodyPr>
          <a:lstStyle/>
          <a:p>
            <a:r>
              <a:rPr lang="zh-TW" altLang="en-US" sz="4000" dirty="0">
                <a:latin typeface="Arial" panose="020B0604020202020204" pitchFamily="34" charset="0"/>
                <a:ea typeface="標楷體" panose="03000509000000000000" pitchFamily="65" charset="-120"/>
              </a:rPr>
              <a:t>拜占庭演算法？區塊鏈為何要搞得這麼複雜？</a:t>
            </a:r>
            <a:endParaRPr lang="en-US" altLang="zh-TW" sz="4000"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34</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675773"/>
            <a:ext cx="10515600" cy="2031325"/>
          </a:xfrm>
          <a:prstGeom prst="rect">
            <a:avLst/>
          </a:prstGeom>
          <a:noFill/>
          <a:effectLst/>
        </p:spPr>
        <p:txBody>
          <a:bodyPr wrap="square" rtlCol="0">
            <a:spAutoFit/>
          </a:bodyPr>
          <a:lstStyle/>
          <a:p>
            <a:pPr indent="457200" algn="just" hangingPunct="0"/>
            <a:r>
              <a:rPr lang="zh-TW" altLang="en-US" dirty="0">
                <a:ea typeface="標楷體" panose="03000509000000000000" pitchFamily="65" charset="-120"/>
              </a:rPr>
              <a:t>比特幣或區塊鏈如果希望設計完全去中心化就必須「規則明確、組織嚴密」，這就是目前區塊鏈的最大困難，不論怎樣的設計還是會留下漏洞，這也就是為什麼說用區塊鏈解決了某些問題，但又製造了某些問題。</a:t>
            </a:r>
            <a:endParaRPr lang="en-US" altLang="zh-TW" dirty="0">
              <a:ea typeface="標楷體" panose="03000509000000000000" pitchFamily="65" charset="-120"/>
            </a:endParaRPr>
          </a:p>
          <a:p>
            <a:pPr indent="457200" algn="just" hangingPunct="0"/>
            <a:endParaRPr lang="en-US" altLang="zh-TW" sz="1800" dirty="0">
              <a:latin typeface="Arial" panose="020B0604020202020204" pitchFamily="34" charset="0"/>
              <a:ea typeface="標楷體" panose="03000509000000000000" pitchFamily="65" charset="-120"/>
            </a:endParaRPr>
          </a:p>
          <a:p>
            <a:pPr indent="457200" algn="just" hangingPunct="0"/>
            <a:r>
              <a:rPr lang="zh-TW" altLang="en-US" sz="1800" dirty="0">
                <a:latin typeface="Arial" panose="020B0604020202020204" pitchFamily="34" charset="0"/>
                <a:ea typeface="標楷體" panose="03000509000000000000" pitchFamily="65" charset="-120"/>
              </a:rPr>
              <a:t>拜占庭演算法是什麼，是「一群將軍必須經由投票決定大家要一起進攻或撤退」或「將軍中可能出現叛徒」這種描述，之所以為何區塊鏈要搞得這麼複雜，</a:t>
            </a:r>
            <a:r>
              <a:rPr lang="zh-TW" altLang="en-US" dirty="0">
                <a:latin typeface="Arial" panose="020B0604020202020204" pitchFamily="34" charset="0"/>
                <a:ea typeface="標楷體" panose="03000509000000000000" pitchFamily="65" charset="-120"/>
              </a:rPr>
              <a:t>原因就是希望區塊鏈能「完全去中心化」。</a:t>
            </a:r>
            <a:endParaRPr lang="en-US" altLang="zh-TW" dirty="0">
              <a:ea typeface="標楷體" panose="03000509000000000000" pitchFamily="65" charset="-120"/>
            </a:endParaRPr>
          </a:p>
          <a:p>
            <a:pPr indent="457200" algn="just" hangingPunct="0"/>
            <a:endParaRPr lang="zh-TW" altLang="en-US" dirty="0">
              <a:ea typeface="標楷體" panose="03000509000000000000" pitchFamily="65" charset="-120"/>
            </a:endParaRPr>
          </a:p>
        </p:txBody>
      </p:sp>
    </p:spTree>
    <p:extLst>
      <p:ext uri="{BB962C8B-B14F-4D97-AF65-F5344CB8AC3E}">
        <p14:creationId xmlns:p14="http://schemas.microsoft.com/office/powerpoint/2010/main" val="12846266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增加區塊鏈運作效率？</a:t>
            </a:r>
            <a:endParaRPr lang="en-US" altLang="zh-TW"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35</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825625"/>
            <a:ext cx="10515600" cy="2585323"/>
          </a:xfrm>
          <a:prstGeom prst="rect">
            <a:avLst/>
          </a:prstGeom>
          <a:noFill/>
          <a:effectLst/>
        </p:spPr>
        <p:txBody>
          <a:bodyPr wrap="square" rtlCol="0">
            <a:spAutoFit/>
          </a:bodyPr>
          <a:lstStyle/>
          <a:p>
            <a:pPr indent="457200" algn="just" hangingPunct="0"/>
            <a:r>
              <a:rPr lang="zh-TW" altLang="en-US" dirty="0">
                <a:ea typeface="標楷體" panose="03000509000000000000" pitchFamily="65" charset="-120"/>
              </a:rPr>
              <a:t>最簡單的方法就是改變演算法，不要挖礦，例如使用「持有量證明</a:t>
            </a:r>
            <a:r>
              <a:rPr lang="en-US" altLang="zh-TW" dirty="0">
                <a:ea typeface="標楷體" panose="03000509000000000000" pitchFamily="65" charset="-120"/>
              </a:rPr>
              <a:t>(</a:t>
            </a:r>
            <a:r>
              <a:rPr lang="en-US" altLang="zh-TW" dirty="0" err="1">
                <a:ea typeface="標楷體" panose="03000509000000000000" pitchFamily="65" charset="-120"/>
              </a:rPr>
              <a:t>PoS</a:t>
            </a:r>
            <a:r>
              <a:rPr lang="en-US" altLang="zh-TW" dirty="0">
                <a:ea typeface="標楷體" panose="03000509000000000000" pitchFamily="65" charset="-120"/>
              </a:rPr>
              <a:t>)</a:t>
            </a:r>
            <a:r>
              <a:rPr lang="zh-TW" altLang="en-US" dirty="0">
                <a:ea typeface="標楷體" panose="03000509000000000000" pitchFamily="65" charset="-120"/>
              </a:rPr>
              <a:t>」，也可以改變區塊的資料結構或運作規則。</a:t>
            </a:r>
            <a:endParaRPr lang="en-US" altLang="zh-TW" dirty="0">
              <a:ea typeface="標楷體" panose="03000509000000000000" pitchFamily="65" charset="-120"/>
            </a:endParaRPr>
          </a:p>
          <a:p>
            <a:pPr indent="457200" algn="just" hangingPunct="0"/>
            <a:endParaRPr lang="en-US" altLang="zh-TW" dirty="0">
              <a:ea typeface="標楷體" panose="03000509000000000000" pitchFamily="65" charset="-120"/>
            </a:endParaRPr>
          </a:p>
          <a:p>
            <a:pPr indent="457200" algn="just" hangingPunct="0"/>
            <a:r>
              <a:rPr lang="zh-TW" altLang="en-US" dirty="0">
                <a:ea typeface="標楷體" panose="03000509000000000000" pitchFamily="65" charset="-120"/>
              </a:rPr>
              <a:t>最有效的方法還是試著讓它比較「中心化」，例如交易所內會員與會員之間的每一筆交易儲存在交易所電腦裡</a:t>
            </a:r>
            <a:r>
              <a:rPr lang="en-US" altLang="zh-TW" dirty="0">
                <a:ea typeface="標楷體" panose="03000509000000000000" pitchFamily="65" charset="-120"/>
              </a:rPr>
              <a:t>(</a:t>
            </a:r>
            <a:r>
              <a:rPr lang="zh-TW" altLang="en-US" dirty="0">
                <a:ea typeface="標楷體" panose="03000509000000000000" pitchFamily="65" charset="-120"/>
              </a:rPr>
              <a:t>中心化</a:t>
            </a:r>
            <a:r>
              <a:rPr lang="en-US" altLang="zh-TW" dirty="0">
                <a:ea typeface="標楷體" panose="03000509000000000000" pitchFamily="65" charset="-120"/>
              </a:rPr>
              <a:t>)</a:t>
            </a:r>
            <a:r>
              <a:rPr lang="zh-TW" altLang="en-US" dirty="0">
                <a:ea typeface="標楷體" panose="03000509000000000000" pitchFamily="65" charset="-120"/>
              </a:rPr>
              <a:t>，當有人要把比特幣傳送到另外一個交易所或私人帳戶，再寫進礦工電腦中</a:t>
            </a:r>
            <a:r>
              <a:rPr lang="en-US" altLang="zh-TW" dirty="0">
                <a:ea typeface="標楷體" panose="03000509000000000000" pitchFamily="65" charset="-120"/>
              </a:rPr>
              <a:t>(</a:t>
            </a:r>
            <a:r>
              <a:rPr lang="zh-TW" altLang="en-US" dirty="0">
                <a:ea typeface="標楷體" panose="03000509000000000000" pitchFamily="65" charset="-120"/>
              </a:rPr>
              <a:t>去中心化</a:t>
            </a:r>
            <a:r>
              <a:rPr lang="en-US" altLang="zh-TW" dirty="0">
                <a:ea typeface="標楷體" panose="03000509000000000000" pitchFamily="65" charset="-120"/>
              </a:rPr>
              <a:t>)</a:t>
            </a:r>
            <a:r>
              <a:rPr lang="zh-TW" altLang="en-US" dirty="0">
                <a:ea typeface="標楷體" panose="03000509000000000000" pitchFamily="65" charset="-120"/>
              </a:rPr>
              <a:t>，如此每秒鐘就能進行幾萬筆比特幣交易了。</a:t>
            </a:r>
            <a:endParaRPr lang="en-US" altLang="zh-TW" dirty="0">
              <a:ea typeface="標楷體" panose="03000509000000000000" pitchFamily="65" charset="-120"/>
            </a:endParaRPr>
          </a:p>
          <a:p>
            <a:pPr indent="457200" algn="just" hangingPunct="0"/>
            <a:endParaRPr lang="en-US" altLang="zh-TW" dirty="0">
              <a:ea typeface="標楷體" panose="03000509000000000000" pitchFamily="65" charset="-120"/>
            </a:endParaRPr>
          </a:p>
          <a:p>
            <a:pPr indent="457200" algn="just" hangingPunct="0"/>
            <a:r>
              <a:rPr lang="zh-TW" altLang="en-US" dirty="0">
                <a:ea typeface="標楷體" panose="03000509000000000000" pitchFamily="65" charset="-120"/>
              </a:rPr>
              <a:t>了解不過這也不過是障眼法而已，實際上就是部分「中心化」來取代「去中心化」，又是要完全去中心化又要效率高問題。</a:t>
            </a:r>
          </a:p>
        </p:txBody>
      </p:sp>
    </p:spTree>
    <p:extLst>
      <p:ext uri="{BB962C8B-B14F-4D97-AF65-F5344CB8AC3E}">
        <p14:creationId xmlns:p14="http://schemas.microsoft.com/office/powerpoint/2010/main" val="15250260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為區塊鏈而區塊鏈</a:t>
            </a:r>
          </a:p>
        </p:txBody>
      </p:sp>
      <p:sp>
        <p:nvSpPr>
          <p:cNvPr id="3" name="內容版面配置區 2">
            <a:extLst>
              <a:ext uri="{FF2B5EF4-FFF2-40B4-BE49-F238E27FC236}">
                <a16:creationId xmlns:a16="http://schemas.microsoft.com/office/drawing/2014/main" id="{CCF5537E-4ED4-423A-92E3-38AAA2F4DDB6}"/>
              </a:ext>
            </a:extLst>
          </p:cNvPr>
          <p:cNvSpPr>
            <a:spLocks noGrp="1"/>
          </p:cNvSpPr>
          <p:nvPr>
            <p:ph idx="1"/>
          </p:nvPr>
        </p:nvSpPr>
        <p:spPr>
          <a:xfrm>
            <a:off x="838200" y="1825625"/>
            <a:ext cx="10515600" cy="4112037"/>
          </a:xfrm>
        </p:spPr>
        <p:txBody>
          <a:bodyPr/>
          <a:lstStyle/>
          <a:p>
            <a:r>
              <a:rPr lang="zh-TW" altLang="en-US" dirty="0">
                <a:latin typeface="Arial" panose="020B0604020202020204" pitchFamily="34" charset="0"/>
                <a:ea typeface="標楷體" panose="03000509000000000000" pitchFamily="65" charset="-120"/>
              </a:rPr>
              <a:t>病歷上鏈保險理賠轉診不用等？</a:t>
            </a:r>
            <a:endParaRPr lang="en-US" altLang="zh-TW" dirty="0">
              <a:latin typeface="Arial" panose="020B0604020202020204" pitchFamily="34" charset="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農產履歷區塊鏈耕種紀錄全記載？</a:t>
            </a:r>
            <a:endParaRPr lang="en-US" altLang="zh-TW" dirty="0">
              <a:latin typeface="Arial" panose="020B0604020202020204" pitchFamily="34" charset="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學歷證明區塊鏈串聯你所有學經歷文件？</a:t>
            </a:r>
            <a:endParaRPr lang="en-US" altLang="zh-TW" dirty="0">
              <a:latin typeface="Arial" panose="020B0604020202020204" pitchFamily="34" charset="0"/>
              <a:ea typeface="標楷體" panose="03000509000000000000" pitchFamily="65" charset="-120"/>
            </a:endParaRPr>
          </a:p>
          <a:p>
            <a:r>
              <a:rPr lang="zh-TW" altLang="en-US" dirty="0">
                <a:latin typeface="Arial" panose="020B0604020202020204" pitchFamily="34" charset="0"/>
                <a:ea typeface="標楷體" panose="03000509000000000000" pitchFamily="65" charset="-120"/>
              </a:rPr>
              <a:t>經由區塊鏈認證過的律師可以信任？</a:t>
            </a:r>
            <a:endParaRPr lang="en-US" altLang="zh-TW"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36</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4779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經由區塊鏈認證過的律師可以信任？</a:t>
            </a:r>
            <a:endParaRPr lang="en-US" altLang="zh-TW" dirty="0">
              <a:latin typeface="Arial" panose="020B0604020202020204" pitchFamily="34" charset="0"/>
              <a:ea typeface="標楷體" panose="03000509000000000000" pitchFamily="65" charset="-120"/>
            </a:endParaRPr>
          </a:p>
        </p:txBody>
      </p:sp>
      <p:pic>
        <p:nvPicPr>
          <p:cNvPr id="10" name="內容版面配置區 9">
            <a:extLst>
              <a:ext uri="{FF2B5EF4-FFF2-40B4-BE49-F238E27FC236}">
                <a16:creationId xmlns:a16="http://schemas.microsoft.com/office/drawing/2014/main" id="{A8936D67-5F79-46F1-BE09-9533286E9983}"/>
              </a:ext>
            </a:extLst>
          </p:cNvPr>
          <p:cNvPicPr>
            <a:picLocks noGrp="1" noChangeAspect="1"/>
          </p:cNvPicPr>
          <p:nvPr>
            <p:ph idx="1"/>
          </p:nvPr>
        </p:nvPicPr>
        <p:blipFill>
          <a:blip r:embed="rId2"/>
          <a:stretch>
            <a:fillRect/>
          </a:stretch>
        </p:blipFill>
        <p:spPr>
          <a:xfrm>
            <a:off x="6133762" y="1351185"/>
            <a:ext cx="4910785" cy="4111625"/>
          </a:xfrm>
          <a:prstGeom prst="rect">
            <a:avLst/>
          </a:prstGeom>
          <a:ln>
            <a:noFill/>
          </a:ln>
          <a:effectLst>
            <a:softEdge rad="112500"/>
          </a:effectLst>
        </p:spPr>
      </p:pic>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37</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5586414"/>
            <a:ext cx="10515600" cy="923330"/>
          </a:xfrm>
          <a:prstGeom prst="rect">
            <a:avLst/>
          </a:prstGeom>
          <a:noFill/>
          <a:effectLst/>
        </p:spPr>
        <p:txBody>
          <a:bodyPr wrap="square" rtlCol="0">
            <a:spAutoFit/>
          </a:bodyPr>
          <a:lstStyle/>
          <a:p>
            <a:r>
              <a:rPr lang="en-US" altLang="zh-TW" dirty="0">
                <a:ea typeface="標楷體" panose="03000509000000000000" pitchFamily="65" charset="-120"/>
                <a:hlinkClick r:id="rId3"/>
              </a:rPr>
              <a:t>https://www.blocktempo.com/ministry-of-justice-used-blockchain-to-build-the-new-lawyer-searching-system/</a:t>
            </a:r>
            <a:endParaRPr lang="en-US" altLang="zh-TW" dirty="0">
              <a:ea typeface="標楷體" panose="03000509000000000000" pitchFamily="65" charset="-120"/>
            </a:endParaRPr>
          </a:p>
          <a:p>
            <a:r>
              <a:rPr lang="zh-TW" altLang="en-US" dirty="0">
                <a:ea typeface="標楷體" panose="03000509000000000000" pitchFamily="65" charset="-120"/>
              </a:rPr>
              <a:t>律師查詢系統網站</a:t>
            </a:r>
            <a:endParaRPr lang="en-US" altLang="zh-TW" dirty="0">
              <a:ea typeface="標楷體" panose="03000509000000000000" pitchFamily="65" charset="-120"/>
              <a:hlinkClick r:id="rId4"/>
            </a:endParaRPr>
          </a:p>
          <a:p>
            <a:r>
              <a:rPr lang="en-US" altLang="zh-TW" dirty="0">
                <a:ea typeface="標楷體" panose="03000509000000000000" pitchFamily="65" charset="-120"/>
                <a:hlinkClick r:id="rId4"/>
              </a:rPr>
              <a:t>https://lawyerbc.moj.gov.tw/</a:t>
            </a:r>
            <a:endParaRPr lang="en-US" altLang="zh-TW" dirty="0">
              <a:ea typeface="標楷體" panose="03000509000000000000" pitchFamily="65" charset="-120"/>
            </a:endParaRPr>
          </a:p>
        </p:txBody>
      </p:sp>
      <p:pic>
        <p:nvPicPr>
          <p:cNvPr id="12" name="圖片 11">
            <a:extLst>
              <a:ext uri="{FF2B5EF4-FFF2-40B4-BE49-F238E27FC236}">
                <a16:creationId xmlns:a16="http://schemas.microsoft.com/office/drawing/2014/main" id="{A25DA6E3-EDEF-431F-8CD5-DE153B898116}"/>
              </a:ext>
            </a:extLst>
          </p:cNvPr>
          <p:cNvPicPr>
            <a:picLocks noChangeAspect="1"/>
          </p:cNvPicPr>
          <p:nvPr/>
        </p:nvPicPr>
        <p:blipFill>
          <a:blip r:embed="rId5"/>
          <a:stretch>
            <a:fillRect/>
          </a:stretch>
        </p:blipFill>
        <p:spPr>
          <a:xfrm>
            <a:off x="838200" y="1711713"/>
            <a:ext cx="5573798" cy="3434573"/>
          </a:xfrm>
          <a:prstGeom prst="rect">
            <a:avLst/>
          </a:prstGeom>
          <a:ln>
            <a:noFill/>
          </a:ln>
          <a:effectLst>
            <a:softEdge rad="112500"/>
          </a:effectLst>
        </p:spPr>
      </p:pic>
    </p:spTree>
    <p:extLst>
      <p:ext uri="{BB962C8B-B14F-4D97-AF65-F5344CB8AC3E}">
        <p14:creationId xmlns:p14="http://schemas.microsoft.com/office/powerpoint/2010/main" val="1249428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6" name="直線接點 65">
            <a:extLst>
              <a:ext uri="{FF2B5EF4-FFF2-40B4-BE49-F238E27FC236}">
                <a16:creationId xmlns:a16="http://schemas.microsoft.com/office/drawing/2014/main" id="{5F79D1B1-7E5E-4727-88D5-8A1AEADBBA1C}"/>
              </a:ext>
            </a:extLst>
          </p:cNvPr>
          <p:cNvCxnSpPr>
            <a:cxnSpLocks/>
            <a:endCxn id="32" idx="3"/>
          </p:cNvCxnSpPr>
          <p:nvPr/>
        </p:nvCxnSpPr>
        <p:spPr>
          <a:xfrm flipH="1" flipV="1">
            <a:off x="9008742" y="2684289"/>
            <a:ext cx="1493068" cy="834864"/>
          </a:xfrm>
          <a:prstGeom prst="line">
            <a:avLst/>
          </a:prstGeom>
          <a:ln w="381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4" name="直線接點 63">
            <a:extLst>
              <a:ext uri="{FF2B5EF4-FFF2-40B4-BE49-F238E27FC236}">
                <a16:creationId xmlns:a16="http://schemas.microsoft.com/office/drawing/2014/main" id="{0CBCBA8C-11D6-4E6C-B854-B8C66D9FE149}"/>
              </a:ext>
            </a:extLst>
          </p:cNvPr>
          <p:cNvCxnSpPr>
            <a:cxnSpLocks/>
            <a:endCxn id="34" idx="3"/>
          </p:cNvCxnSpPr>
          <p:nvPr/>
        </p:nvCxnSpPr>
        <p:spPr>
          <a:xfrm flipH="1">
            <a:off x="9339260" y="4446010"/>
            <a:ext cx="1169951" cy="880504"/>
          </a:xfrm>
          <a:prstGeom prst="line">
            <a:avLst/>
          </a:prstGeom>
          <a:ln w="381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6" name="直線接點 55">
            <a:extLst>
              <a:ext uri="{FF2B5EF4-FFF2-40B4-BE49-F238E27FC236}">
                <a16:creationId xmlns:a16="http://schemas.microsoft.com/office/drawing/2014/main" id="{4F4AC455-EA57-44AA-8C38-0F8826680188}"/>
              </a:ext>
            </a:extLst>
          </p:cNvPr>
          <p:cNvCxnSpPr>
            <a:cxnSpLocks/>
          </p:cNvCxnSpPr>
          <p:nvPr/>
        </p:nvCxnSpPr>
        <p:spPr>
          <a:xfrm flipV="1">
            <a:off x="8473567" y="4278227"/>
            <a:ext cx="1347194" cy="671425"/>
          </a:xfrm>
          <a:prstGeom prst="line">
            <a:avLst/>
          </a:prstGeom>
          <a:ln w="381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7" name="直線接點 56">
            <a:extLst>
              <a:ext uri="{FF2B5EF4-FFF2-40B4-BE49-F238E27FC236}">
                <a16:creationId xmlns:a16="http://schemas.microsoft.com/office/drawing/2014/main" id="{1B7918E8-7CA0-4EFC-9AFE-5D849E07B664}"/>
              </a:ext>
            </a:extLst>
          </p:cNvPr>
          <p:cNvCxnSpPr>
            <a:cxnSpLocks/>
            <a:endCxn id="36" idx="2"/>
          </p:cNvCxnSpPr>
          <p:nvPr/>
        </p:nvCxnSpPr>
        <p:spPr>
          <a:xfrm flipH="1" flipV="1">
            <a:off x="7116603" y="4286914"/>
            <a:ext cx="1178113" cy="662738"/>
          </a:xfrm>
          <a:prstGeom prst="line">
            <a:avLst/>
          </a:prstGeom>
          <a:ln w="381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11D14B62-3CFC-4B87-BB23-EFC857965065}"/>
              </a:ext>
            </a:extLst>
          </p:cNvPr>
          <p:cNvCxnSpPr>
            <a:cxnSpLocks/>
            <a:endCxn id="40" idx="0"/>
          </p:cNvCxnSpPr>
          <p:nvPr/>
        </p:nvCxnSpPr>
        <p:spPr>
          <a:xfrm>
            <a:off x="8445853" y="3083246"/>
            <a:ext cx="1161794" cy="557337"/>
          </a:xfrm>
          <a:prstGeom prst="line">
            <a:avLst/>
          </a:prstGeom>
          <a:ln w="381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6" name="直線接點 45">
            <a:extLst>
              <a:ext uri="{FF2B5EF4-FFF2-40B4-BE49-F238E27FC236}">
                <a16:creationId xmlns:a16="http://schemas.microsoft.com/office/drawing/2014/main" id="{D97CEC8F-1291-4F11-B342-7B07FF614AC5}"/>
              </a:ext>
            </a:extLst>
          </p:cNvPr>
          <p:cNvCxnSpPr>
            <a:cxnSpLocks/>
            <a:endCxn id="36" idx="0"/>
          </p:cNvCxnSpPr>
          <p:nvPr/>
        </p:nvCxnSpPr>
        <p:spPr>
          <a:xfrm flipH="1">
            <a:off x="7116603" y="3083246"/>
            <a:ext cx="1150399" cy="557337"/>
          </a:xfrm>
          <a:prstGeom prst="line">
            <a:avLst/>
          </a:prstGeom>
          <a:ln w="381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2" name="直線接點 41">
            <a:extLst>
              <a:ext uri="{FF2B5EF4-FFF2-40B4-BE49-F238E27FC236}">
                <a16:creationId xmlns:a16="http://schemas.microsoft.com/office/drawing/2014/main" id="{B58E181C-602B-4C2F-BBC2-3E7441A2BDF1}"/>
              </a:ext>
            </a:extLst>
          </p:cNvPr>
          <p:cNvCxnSpPr>
            <a:cxnSpLocks/>
          </p:cNvCxnSpPr>
          <p:nvPr/>
        </p:nvCxnSpPr>
        <p:spPr>
          <a:xfrm>
            <a:off x="8377492" y="4148415"/>
            <a:ext cx="0" cy="957096"/>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1" name="直線接點 40">
            <a:extLst>
              <a:ext uri="{FF2B5EF4-FFF2-40B4-BE49-F238E27FC236}">
                <a16:creationId xmlns:a16="http://schemas.microsoft.com/office/drawing/2014/main" id="{D2079330-4A66-49B3-B917-4EF511AAF123}"/>
              </a:ext>
            </a:extLst>
          </p:cNvPr>
          <p:cNvCxnSpPr>
            <a:cxnSpLocks/>
          </p:cNvCxnSpPr>
          <p:nvPr/>
        </p:nvCxnSpPr>
        <p:spPr>
          <a:xfrm>
            <a:off x="8346757" y="2974832"/>
            <a:ext cx="0" cy="706215"/>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直線接點 17">
            <a:extLst>
              <a:ext uri="{FF2B5EF4-FFF2-40B4-BE49-F238E27FC236}">
                <a16:creationId xmlns:a16="http://schemas.microsoft.com/office/drawing/2014/main" id="{FD5E1B2E-4AD2-44A3-ADCE-996A94192049}"/>
              </a:ext>
            </a:extLst>
          </p:cNvPr>
          <p:cNvCxnSpPr>
            <a:cxnSpLocks/>
          </p:cNvCxnSpPr>
          <p:nvPr/>
        </p:nvCxnSpPr>
        <p:spPr>
          <a:xfrm>
            <a:off x="3709987" y="3849875"/>
            <a:ext cx="982493" cy="1223537"/>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直線接點 12">
            <a:extLst>
              <a:ext uri="{FF2B5EF4-FFF2-40B4-BE49-F238E27FC236}">
                <a16:creationId xmlns:a16="http://schemas.microsoft.com/office/drawing/2014/main" id="{DE593599-0E6F-4414-A888-288ED2A28006}"/>
              </a:ext>
            </a:extLst>
          </p:cNvPr>
          <p:cNvCxnSpPr>
            <a:cxnSpLocks/>
          </p:cNvCxnSpPr>
          <p:nvPr/>
        </p:nvCxnSpPr>
        <p:spPr>
          <a:xfrm flipH="1">
            <a:off x="1275397" y="3766454"/>
            <a:ext cx="1163955" cy="1339057"/>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線接點 10">
            <a:extLst>
              <a:ext uri="{FF2B5EF4-FFF2-40B4-BE49-F238E27FC236}">
                <a16:creationId xmlns:a16="http://schemas.microsoft.com/office/drawing/2014/main" id="{71CE8B50-4B3B-4220-B9E7-8D2AD53EB2A5}"/>
              </a:ext>
            </a:extLst>
          </p:cNvPr>
          <p:cNvCxnSpPr>
            <a:cxnSpLocks/>
          </p:cNvCxnSpPr>
          <p:nvPr/>
        </p:nvCxnSpPr>
        <p:spPr>
          <a:xfrm>
            <a:off x="3029902" y="3045127"/>
            <a:ext cx="0" cy="706215"/>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病歷上鏈保險理賠轉診不用等？</a:t>
            </a:r>
            <a:endParaRPr lang="en-US" altLang="zh-TW"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38</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2514599" y="1861979"/>
            <a:ext cx="1211580" cy="369332"/>
          </a:xfrm>
          <a:prstGeom prst="rect">
            <a:avLst/>
          </a:prstGeom>
          <a:noFill/>
          <a:effectLst/>
        </p:spPr>
        <p:txBody>
          <a:bodyPr wrap="square" rtlCol="0">
            <a:spAutoFit/>
          </a:bodyPr>
          <a:lstStyle/>
          <a:p>
            <a:r>
              <a:rPr lang="zh-TW" altLang="en-US" dirty="0">
                <a:ea typeface="標楷體" panose="03000509000000000000" pitchFamily="65" charset="-120"/>
              </a:rPr>
              <a:t>傳統作法</a:t>
            </a:r>
          </a:p>
        </p:txBody>
      </p:sp>
      <p:sp>
        <p:nvSpPr>
          <p:cNvPr id="5" name="矩形: 圓角 4">
            <a:extLst>
              <a:ext uri="{FF2B5EF4-FFF2-40B4-BE49-F238E27FC236}">
                <a16:creationId xmlns:a16="http://schemas.microsoft.com/office/drawing/2014/main" id="{E007CD78-C54D-4270-A4A5-41F5CDE0FAD3}"/>
              </a:ext>
            </a:extLst>
          </p:cNvPr>
          <p:cNvSpPr/>
          <p:nvPr/>
        </p:nvSpPr>
        <p:spPr>
          <a:xfrm>
            <a:off x="2258377" y="2402602"/>
            <a:ext cx="1543050" cy="803910"/>
          </a:xfrm>
          <a:prstGeom prst="round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圓角 7">
            <a:extLst>
              <a:ext uri="{FF2B5EF4-FFF2-40B4-BE49-F238E27FC236}">
                <a16:creationId xmlns:a16="http://schemas.microsoft.com/office/drawing/2014/main" id="{49BE8437-E40A-4B94-8EA4-F746DE0C8065}"/>
              </a:ext>
            </a:extLst>
          </p:cNvPr>
          <p:cNvSpPr/>
          <p:nvPr/>
        </p:nvSpPr>
        <p:spPr>
          <a:xfrm>
            <a:off x="2258377" y="3561794"/>
            <a:ext cx="1543050" cy="803910"/>
          </a:xfrm>
          <a:prstGeom prst="round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圓角 8">
            <a:extLst>
              <a:ext uri="{FF2B5EF4-FFF2-40B4-BE49-F238E27FC236}">
                <a16:creationId xmlns:a16="http://schemas.microsoft.com/office/drawing/2014/main" id="{6F4B404B-10D2-45D1-B3A1-7BAC443A6229}"/>
              </a:ext>
            </a:extLst>
          </p:cNvPr>
          <p:cNvSpPr/>
          <p:nvPr/>
        </p:nvSpPr>
        <p:spPr>
          <a:xfrm>
            <a:off x="715327" y="4924559"/>
            <a:ext cx="1543050" cy="803910"/>
          </a:xfrm>
          <a:prstGeom prst="round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圓角 9">
            <a:extLst>
              <a:ext uri="{FF2B5EF4-FFF2-40B4-BE49-F238E27FC236}">
                <a16:creationId xmlns:a16="http://schemas.microsoft.com/office/drawing/2014/main" id="{49EE1CDA-5060-4CDE-9CBB-4FE164C5E6B5}"/>
              </a:ext>
            </a:extLst>
          </p:cNvPr>
          <p:cNvSpPr/>
          <p:nvPr/>
        </p:nvSpPr>
        <p:spPr>
          <a:xfrm>
            <a:off x="3801427" y="4924559"/>
            <a:ext cx="1543050" cy="803910"/>
          </a:xfrm>
          <a:prstGeom prst="round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文字方塊 22">
            <a:extLst>
              <a:ext uri="{FF2B5EF4-FFF2-40B4-BE49-F238E27FC236}">
                <a16:creationId xmlns:a16="http://schemas.microsoft.com/office/drawing/2014/main" id="{544FCB75-0CB4-4F65-B105-7DCF8A90BE14}"/>
              </a:ext>
            </a:extLst>
          </p:cNvPr>
          <p:cNvSpPr txBox="1"/>
          <p:nvPr/>
        </p:nvSpPr>
        <p:spPr>
          <a:xfrm>
            <a:off x="2523171" y="2605500"/>
            <a:ext cx="1270631" cy="369332"/>
          </a:xfrm>
          <a:prstGeom prst="rect">
            <a:avLst/>
          </a:prstGeom>
          <a:noFill/>
          <a:effectLst/>
        </p:spPr>
        <p:txBody>
          <a:bodyPr wrap="square" rtlCol="0">
            <a:spAutoFit/>
          </a:bodyPr>
          <a:lstStyle/>
          <a:p>
            <a:r>
              <a:rPr lang="zh-TW" altLang="en-US" dirty="0">
                <a:ea typeface="標楷體" panose="03000509000000000000" pitchFamily="65" charset="-120"/>
              </a:rPr>
              <a:t>就診醫院</a:t>
            </a:r>
          </a:p>
        </p:txBody>
      </p:sp>
      <p:sp>
        <p:nvSpPr>
          <p:cNvPr id="24" name="文字方塊 23">
            <a:extLst>
              <a:ext uri="{FF2B5EF4-FFF2-40B4-BE49-F238E27FC236}">
                <a16:creationId xmlns:a16="http://schemas.microsoft.com/office/drawing/2014/main" id="{F4563C6F-551D-4E31-A3F2-DCD77A0FB91D}"/>
              </a:ext>
            </a:extLst>
          </p:cNvPr>
          <p:cNvSpPr txBox="1"/>
          <p:nvPr/>
        </p:nvSpPr>
        <p:spPr>
          <a:xfrm>
            <a:off x="2485074" y="3779083"/>
            <a:ext cx="1270631" cy="369332"/>
          </a:xfrm>
          <a:prstGeom prst="rect">
            <a:avLst/>
          </a:prstGeom>
          <a:noFill/>
          <a:effectLst/>
        </p:spPr>
        <p:txBody>
          <a:bodyPr wrap="square" rtlCol="0">
            <a:spAutoFit/>
          </a:bodyPr>
          <a:lstStyle/>
          <a:p>
            <a:r>
              <a:rPr lang="zh-TW" altLang="en-US" dirty="0">
                <a:ea typeface="標楷體" panose="03000509000000000000" pitchFamily="65" charset="-120"/>
              </a:rPr>
              <a:t>就診病患</a:t>
            </a:r>
          </a:p>
        </p:txBody>
      </p:sp>
      <p:sp>
        <p:nvSpPr>
          <p:cNvPr id="25" name="文字方塊 24">
            <a:extLst>
              <a:ext uri="{FF2B5EF4-FFF2-40B4-BE49-F238E27FC236}">
                <a16:creationId xmlns:a16="http://schemas.microsoft.com/office/drawing/2014/main" id="{8DC89EE7-C1ED-4B94-AA95-2038625B55BC}"/>
              </a:ext>
            </a:extLst>
          </p:cNvPr>
          <p:cNvSpPr txBox="1"/>
          <p:nvPr/>
        </p:nvSpPr>
        <p:spPr>
          <a:xfrm>
            <a:off x="3831907" y="3086244"/>
            <a:ext cx="2015490" cy="646331"/>
          </a:xfrm>
          <a:prstGeom prst="rect">
            <a:avLst/>
          </a:prstGeom>
          <a:noFill/>
          <a:effectLst/>
        </p:spPr>
        <p:txBody>
          <a:bodyPr wrap="square" rtlCol="0">
            <a:spAutoFit/>
          </a:bodyPr>
          <a:lstStyle/>
          <a:p>
            <a:r>
              <a:rPr lang="zh-TW" altLang="en-US" dirty="0">
                <a:ea typeface="標楷體" panose="03000509000000000000" pitchFamily="65" charset="-120"/>
              </a:rPr>
              <a:t>開立診斷報告</a:t>
            </a:r>
            <a:endParaRPr lang="en-US" altLang="zh-TW" dirty="0">
              <a:ea typeface="標楷體" panose="03000509000000000000" pitchFamily="65" charset="-120"/>
            </a:endParaRPr>
          </a:p>
          <a:p>
            <a:r>
              <a:rPr lang="zh-TW" altLang="en-US" dirty="0">
                <a:ea typeface="標楷體" panose="03000509000000000000" pitchFamily="65" charset="-120"/>
              </a:rPr>
              <a:t>開立就醫證明</a:t>
            </a:r>
          </a:p>
        </p:txBody>
      </p:sp>
      <p:sp>
        <p:nvSpPr>
          <p:cNvPr id="26" name="文字方塊 25">
            <a:extLst>
              <a:ext uri="{FF2B5EF4-FFF2-40B4-BE49-F238E27FC236}">
                <a16:creationId xmlns:a16="http://schemas.microsoft.com/office/drawing/2014/main" id="{EC0D33FB-B8E1-4E60-BAEB-C06E37A3AC13}"/>
              </a:ext>
            </a:extLst>
          </p:cNvPr>
          <p:cNvSpPr txBox="1"/>
          <p:nvPr/>
        </p:nvSpPr>
        <p:spPr>
          <a:xfrm>
            <a:off x="4572952" y="4278228"/>
            <a:ext cx="2015490" cy="646331"/>
          </a:xfrm>
          <a:prstGeom prst="rect">
            <a:avLst/>
          </a:prstGeom>
          <a:noFill/>
          <a:effectLst/>
        </p:spPr>
        <p:txBody>
          <a:bodyPr wrap="square" rtlCol="0">
            <a:spAutoFit/>
          </a:bodyPr>
          <a:lstStyle/>
          <a:p>
            <a:r>
              <a:rPr lang="zh-TW" altLang="en-US" dirty="0">
                <a:ea typeface="標楷體" panose="03000509000000000000" pitchFamily="65" charset="-120"/>
              </a:rPr>
              <a:t>紙本就醫證明</a:t>
            </a:r>
            <a:endParaRPr lang="en-US" altLang="zh-TW" dirty="0">
              <a:ea typeface="標楷體" panose="03000509000000000000" pitchFamily="65" charset="-120"/>
            </a:endParaRPr>
          </a:p>
          <a:p>
            <a:r>
              <a:rPr lang="zh-TW" altLang="en-US" dirty="0">
                <a:ea typeface="標楷體" panose="03000509000000000000" pitchFamily="65" charset="-120"/>
              </a:rPr>
              <a:t>申請理賠</a:t>
            </a:r>
          </a:p>
        </p:txBody>
      </p:sp>
      <p:sp>
        <p:nvSpPr>
          <p:cNvPr id="27" name="文字方塊 26">
            <a:extLst>
              <a:ext uri="{FF2B5EF4-FFF2-40B4-BE49-F238E27FC236}">
                <a16:creationId xmlns:a16="http://schemas.microsoft.com/office/drawing/2014/main" id="{96CD4561-84B8-410A-BDC2-7FB7742AFA71}"/>
              </a:ext>
            </a:extLst>
          </p:cNvPr>
          <p:cNvSpPr txBox="1"/>
          <p:nvPr/>
        </p:nvSpPr>
        <p:spPr>
          <a:xfrm>
            <a:off x="300990" y="4278227"/>
            <a:ext cx="2015490" cy="646331"/>
          </a:xfrm>
          <a:prstGeom prst="rect">
            <a:avLst/>
          </a:prstGeom>
          <a:noFill/>
          <a:effectLst/>
        </p:spPr>
        <p:txBody>
          <a:bodyPr wrap="square" rtlCol="0">
            <a:spAutoFit/>
          </a:bodyPr>
          <a:lstStyle/>
          <a:p>
            <a:r>
              <a:rPr lang="zh-TW" altLang="en-US" dirty="0">
                <a:ea typeface="標楷體" panose="03000509000000000000" pitchFamily="65" charset="-120"/>
              </a:rPr>
              <a:t>紙本診斷報告</a:t>
            </a:r>
            <a:endParaRPr lang="en-US" altLang="zh-TW" dirty="0">
              <a:ea typeface="標楷體" panose="03000509000000000000" pitchFamily="65" charset="-120"/>
            </a:endParaRPr>
          </a:p>
          <a:p>
            <a:r>
              <a:rPr lang="zh-TW" altLang="en-US" dirty="0">
                <a:ea typeface="標楷體" panose="03000509000000000000" pitchFamily="65" charset="-120"/>
              </a:rPr>
              <a:t>轉診醫院</a:t>
            </a:r>
          </a:p>
        </p:txBody>
      </p:sp>
      <p:sp>
        <p:nvSpPr>
          <p:cNvPr id="28" name="文字方塊 27">
            <a:extLst>
              <a:ext uri="{FF2B5EF4-FFF2-40B4-BE49-F238E27FC236}">
                <a16:creationId xmlns:a16="http://schemas.microsoft.com/office/drawing/2014/main" id="{D7722794-BC35-49D2-BD3B-7860BB8ADAAE}"/>
              </a:ext>
            </a:extLst>
          </p:cNvPr>
          <p:cNvSpPr txBox="1"/>
          <p:nvPr/>
        </p:nvSpPr>
        <p:spPr>
          <a:xfrm>
            <a:off x="981540" y="5137657"/>
            <a:ext cx="2015490" cy="369332"/>
          </a:xfrm>
          <a:prstGeom prst="rect">
            <a:avLst/>
          </a:prstGeom>
          <a:noFill/>
          <a:effectLst/>
        </p:spPr>
        <p:txBody>
          <a:bodyPr wrap="square" rtlCol="0">
            <a:spAutoFit/>
          </a:bodyPr>
          <a:lstStyle/>
          <a:p>
            <a:r>
              <a:rPr lang="zh-TW" altLang="en-US" dirty="0">
                <a:ea typeface="標楷體" panose="03000509000000000000" pitchFamily="65" charset="-120"/>
              </a:rPr>
              <a:t>轉診醫院</a:t>
            </a:r>
          </a:p>
        </p:txBody>
      </p:sp>
      <p:sp>
        <p:nvSpPr>
          <p:cNvPr id="29" name="文字方塊 28">
            <a:extLst>
              <a:ext uri="{FF2B5EF4-FFF2-40B4-BE49-F238E27FC236}">
                <a16:creationId xmlns:a16="http://schemas.microsoft.com/office/drawing/2014/main" id="{FB1059E5-943C-47B0-A40C-536249C5775A}"/>
              </a:ext>
            </a:extLst>
          </p:cNvPr>
          <p:cNvSpPr txBox="1"/>
          <p:nvPr/>
        </p:nvSpPr>
        <p:spPr>
          <a:xfrm>
            <a:off x="4048590" y="5144204"/>
            <a:ext cx="2015490" cy="369332"/>
          </a:xfrm>
          <a:prstGeom prst="rect">
            <a:avLst/>
          </a:prstGeom>
          <a:noFill/>
          <a:effectLst/>
        </p:spPr>
        <p:txBody>
          <a:bodyPr wrap="square" rtlCol="0">
            <a:spAutoFit/>
          </a:bodyPr>
          <a:lstStyle/>
          <a:p>
            <a:r>
              <a:rPr lang="zh-TW" altLang="en-US" dirty="0">
                <a:ea typeface="標楷體" panose="03000509000000000000" pitchFamily="65" charset="-120"/>
              </a:rPr>
              <a:t>保險公司</a:t>
            </a:r>
          </a:p>
        </p:txBody>
      </p:sp>
      <p:sp>
        <p:nvSpPr>
          <p:cNvPr id="30" name="文字方塊 29">
            <a:extLst>
              <a:ext uri="{FF2B5EF4-FFF2-40B4-BE49-F238E27FC236}">
                <a16:creationId xmlns:a16="http://schemas.microsoft.com/office/drawing/2014/main" id="{E173D5F3-89FF-47FF-AA8B-AB855587ED28}"/>
              </a:ext>
            </a:extLst>
          </p:cNvPr>
          <p:cNvSpPr txBox="1"/>
          <p:nvPr/>
        </p:nvSpPr>
        <p:spPr>
          <a:xfrm>
            <a:off x="7648573" y="1861979"/>
            <a:ext cx="1405891" cy="369332"/>
          </a:xfrm>
          <a:prstGeom prst="rect">
            <a:avLst/>
          </a:prstGeom>
          <a:noFill/>
          <a:effectLst/>
        </p:spPr>
        <p:txBody>
          <a:bodyPr wrap="square" rtlCol="0">
            <a:spAutoFit/>
          </a:bodyPr>
          <a:lstStyle/>
          <a:p>
            <a:r>
              <a:rPr lang="zh-TW" altLang="en-US" dirty="0">
                <a:ea typeface="標楷體" panose="03000509000000000000" pitchFamily="65" charset="-120"/>
              </a:rPr>
              <a:t>區塊鏈做法</a:t>
            </a:r>
          </a:p>
        </p:txBody>
      </p:sp>
      <p:sp>
        <p:nvSpPr>
          <p:cNvPr id="31" name="矩形: 圓角 30">
            <a:extLst>
              <a:ext uri="{FF2B5EF4-FFF2-40B4-BE49-F238E27FC236}">
                <a16:creationId xmlns:a16="http://schemas.microsoft.com/office/drawing/2014/main" id="{5D1A58A8-E9D8-455F-82AA-FA72931A2C90}"/>
              </a:ext>
            </a:extLst>
          </p:cNvPr>
          <p:cNvSpPr/>
          <p:nvPr/>
        </p:nvSpPr>
        <p:spPr>
          <a:xfrm>
            <a:off x="7511414" y="2282334"/>
            <a:ext cx="1543050" cy="803910"/>
          </a:xfrm>
          <a:prstGeom prst="round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2" name="文字方塊 31">
            <a:extLst>
              <a:ext uri="{FF2B5EF4-FFF2-40B4-BE49-F238E27FC236}">
                <a16:creationId xmlns:a16="http://schemas.microsoft.com/office/drawing/2014/main" id="{9247CBBD-EB04-4E63-8F2E-1F243A448552}"/>
              </a:ext>
            </a:extLst>
          </p:cNvPr>
          <p:cNvSpPr txBox="1"/>
          <p:nvPr/>
        </p:nvSpPr>
        <p:spPr>
          <a:xfrm>
            <a:off x="7738111" y="2499623"/>
            <a:ext cx="1270631" cy="369332"/>
          </a:xfrm>
          <a:prstGeom prst="rect">
            <a:avLst/>
          </a:prstGeom>
          <a:noFill/>
          <a:effectLst/>
        </p:spPr>
        <p:txBody>
          <a:bodyPr wrap="square" rtlCol="0">
            <a:spAutoFit/>
          </a:bodyPr>
          <a:lstStyle/>
          <a:p>
            <a:r>
              <a:rPr lang="zh-TW" altLang="en-US" dirty="0">
                <a:ea typeface="標楷體" panose="03000509000000000000" pitchFamily="65" charset="-120"/>
              </a:rPr>
              <a:t>就診病患</a:t>
            </a:r>
          </a:p>
        </p:txBody>
      </p:sp>
      <p:sp>
        <p:nvSpPr>
          <p:cNvPr id="33" name="矩形: 圓角 32">
            <a:extLst>
              <a:ext uri="{FF2B5EF4-FFF2-40B4-BE49-F238E27FC236}">
                <a16:creationId xmlns:a16="http://schemas.microsoft.com/office/drawing/2014/main" id="{8EE21E51-314B-4A96-BBEA-4AD5E8299066}"/>
              </a:ext>
            </a:extLst>
          </p:cNvPr>
          <p:cNvSpPr/>
          <p:nvPr/>
        </p:nvSpPr>
        <p:spPr>
          <a:xfrm>
            <a:off x="7369492" y="4924559"/>
            <a:ext cx="2015490" cy="803910"/>
          </a:xfrm>
          <a:prstGeom prst="round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4" name="文字方塊 33">
            <a:extLst>
              <a:ext uri="{FF2B5EF4-FFF2-40B4-BE49-F238E27FC236}">
                <a16:creationId xmlns:a16="http://schemas.microsoft.com/office/drawing/2014/main" id="{D2E2C0D8-8FF1-4405-AA5B-6B2988D300CE}"/>
              </a:ext>
            </a:extLst>
          </p:cNvPr>
          <p:cNvSpPr txBox="1"/>
          <p:nvPr/>
        </p:nvSpPr>
        <p:spPr>
          <a:xfrm>
            <a:off x="7491413" y="5141848"/>
            <a:ext cx="1847847" cy="369332"/>
          </a:xfrm>
          <a:prstGeom prst="rect">
            <a:avLst/>
          </a:prstGeom>
          <a:noFill/>
          <a:effectLst/>
        </p:spPr>
        <p:txBody>
          <a:bodyPr wrap="square" rtlCol="0">
            <a:spAutoFit/>
          </a:bodyPr>
          <a:lstStyle/>
          <a:p>
            <a:r>
              <a:rPr lang="zh-TW" altLang="en-US" dirty="0">
                <a:ea typeface="標楷體" panose="03000509000000000000" pitchFamily="65" charset="-120"/>
              </a:rPr>
              <a:t>醫療病歷區塊鏈</a:t>
            </a:r>
          </a:p>
        </p:txBody>
      </p:sp>
      <p:sp>
        <p:nvSpPr>
          <p:cNvPr id="35" name="矩形: 圓角 34">
            <a:extLst>
              <a:ext uri="{FF2B5EF4-FFF2-40B4-BE49-F238E27FC236}">
                <a16:creationId xmlns:a16="http://schemas.microsoft.com/office/drawing/2014/main" id="{4AF312E9-4B3F-4D4A-ABBF-AA455E2354F9}"/>
              </a:ext>
            </a:extLst>
          </p:cNvPr>
          <p:cNvSpPr/>
          <p:nvPr/>
        </p:nvSpPr>
        <p:spPr>
          <a:xfrm>
            <a:off x="6649401" y="3561794"/>
            <a:ext cx="934404" cy="803910"/>
          </a:xfrm>
          <a:prstGeom prst="round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文字方塊 35">
            <a:extLst>
              <a:ext uri="{FF2B5EF4-FFF2-40B4-BE49-F238E27FC236}">
                <a16:creationId xmlns:a16="http://schemas.microsoft.com/office/drawing/2014/main" id="{9CDDF968-4333-4FBB-BB2A-6515C61A7D06}"/>
              </a:ext>
            </a:extLst>
          </p:cNvPr>
          <p:cNvSpPr txBox="1"/>
          <p:nvPr/>
        </p:nvSpPr>
        <p:spPr>
          <a:xfrm>
            <a:off x="6784425" y="3640583"/>
            <a:ext cx="664356" cy="646331"/>
          </a:xfrm>
          <a:prstGeom prst="rect">
            <a:avLst/>
          </a:prstGeom>
          <a:noFill/>
          <a:effectLst/>
        </p:spPr>
        <p:txBody>
          <a:bodyPr wrap="square" rtlCol="0">
            <a:spAutoFit/>
          </a:bodyPr>
          <a:lstStyle/>
          <a:p>
            <a:r>
              <a:rPr lang="zh-TW" altLang="en-US" dirty="0">
                <a:ea typeface="標楷體" panose="03000509000000000000" pitchFamily="65" charset="-120"/>
              </a:rPr>
              <a:t>就診</a:t>
            </a:r>
            <a:endParaRPr lang="en-US" altLang="zh-TW" dirty="0">
              <a:ea typeface="標楷體" panose="03000509000000000000" pitchFamily="65" charset="-120"/>
            </a:endParaRPr>
          </a:p>
          <a:p>
            <a:r>
              <a:rPr lang="zh-TW" altLang="en-US" dirty="0">
                <a:ea typeface="標楷體" panose="03000509000000000000" pitchFamily="65" charset="-120"/>
              </a:rPr>
              <a:t>醫院</a:t>
            </a:r>
          </a:p>
        </p:txBody>
      </p:sp>
      <p:sp>
        <p:nvSpPr>
          <p:cNvPr id="37" name="矩形: 圓角 36">
            <a:extLst>
              <a:ext uri="{FF2B5EF4-FFF2-40B4-BE49-F238E27FC236}">
                <a16:creationId xmlns:a16="http://schemas.microsoft.com/office/drawing/2014/main" id="{A77D10B0-D132-4506-8BE1-DFD46EA77F9C}"/>
              </a:ext>
            </a:extLst>
          </p:cNvPr>
          <p:cNvSpPr/>
          <p:nvPr/>
        </p:nvSpPr>
        <p:spPr>
          <a:xfrm>
            <a:off x="7895991" y="3564651"/>
            <a:ext cx="934404" cy="803910"/>
          </a:xfrm>
          <a:prstGeom prst="round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8" name="文字方塊 37">
            <a:extLst>
              <a:ext uri="{FF2B5EF4-FFF2-40B4-BE49-F238E27FC236}">
                <a16:creationId xmlns:a16="http://schemas.microsoft.com/office/drawing/2014/main" id="{76F2133B-845F-49F0-A951-6432AD51BECE}"/>
              </a:ext>
            </a:extLst>
          </p:cNvPr>
          <p:cNvSpPr txBox="1"/>
          <p:nvPr/>
        </p:nvSpPr>
        <p:spPr>
          <a:xfrm>
            <a:off x="8031015" y="3643440"/>
            <a:ext cx="664356" cy="646331"/>
          </a:xfrm>
          <a:prstGeom prst="rect">
            <a:avLst/>
          </a:prstGeom>
          <a:noFill/>
          <a:effectLst/>
        </p:spPr>
        <p:txBody>
          <a:bodyPr wrap="square" rtlCol="0">
            <a:spAutoFit/>
          </a:bodyPr>
          <a:lstStyle/>
          <a:p>
            <a:r>
              <a:rPr lang="zh-TW" altLang="en-US" dirty="0">
                <a:ea typeface="標楷體" panose="03000509000000000000" pitchFamily="65" charset="-120"/>
              </a:rPr>
              <a:t>轉診醫院</a:t>
            </a:r>
          </a:p>
        </p:txBody>
      </p:sp>
      <p:sp>
        <p:nvSpPr>
          <p:cNvPr id="39" name="矩形: 圓角 38">
            <a:extLst>
              <a:ext uri="{FF2B5EF4-FFF2-40B4-BE49-F238E27FC236}">
                <a16:creationId xmlns:a16="http://schemas.microsoft.com/office/drawing/2014/main" id="{F998E261-6EFF-4E3F-A84F-D365096504F2}"/>
              </a:ext>
            </a:extLst>
          </p:cNvPr>
          <p:cNvSpPr/>
          <p:nvPr/>
        </p:nvSpPr>
        <p:spPr>
          <a:xfrm>
            <a:off x="9140445" y="3561794"/>
            <a:ext cx="934404" cy="803910"/>
          </a:xfrm>
          <a:prstGeom prst="round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 name="文字方塊 39">
            <a:extLst>
              <a:ext uri="{FF2B5EF4-FFF2-40B4-BE49-F238E27FC236}">
                <a16:creationId xmlns:a16="http://schemas.microsoft.com/office/drawing/2014/main" id="{33245907-A35A-4BAF-AF44-38F023B83F74}"/>
              </a:ext>
            </a:extLst>
          </p:cNvPr>
          <p:cNvSpPr txBox="1"/>
          <p:nvPr/>
        </p:nvSpPr>
        <p:spPr>
          <a:xfrm>
            <a:off x="9275469" y="3640583"/>
            <a:ext cx="664356" cy="646331"/>
          </a:xfrm>
          <a:prstGeom prst="rect">
            <a:avLst/>
          </a:prstGeom>
          <a:noFill/>
          <a:effectLst/>
        </p:spPr>
        <p:txBody>
          <a:bodyPr wrap="square" rtlCol="0">
            <a:spAutoFit/>
          </a:bodyPr>
          <a:lstStyle/>
          <a:p>
            <a:r>
              <a:rPr lang="zh-TW" altLang="en-US" dirty="0">
                <a:ea typeface="標楷體" panose="03000509000000000000" pitchFamily="65" charset="-120"/>
              </a:rPr>
              <a:t>保險公司</a:t>
            </a:r>
          </a:p>
        </p:txBody>
      </p:sp>
      <p:cxnSp>
        <p:nvCxnSpPr>
          <p:cNvPr id="63" name="直線接點 62">
            <a:extLst>
              <a:ext uri="{FF2B5EF4-FFF2-40B4-BE49-F238E27FC236}">
                <a16:creationId xmlns:a16="http://schemas.microsoft.com/office/drawing/2014/main" id="{84062DB6-2923-4F49-B448-08132692748D}"/>
              </a:ext>
            </a:extLst>
          </p:cNvPr>
          <p:cNvCxnSpPr>
            <a:cxnSpLocks/>
          </p:cNvCxnSpPr>
          <p:nvPr/>
        </p:nvCxnSpPr>
        <p:spPr>
          <a:xfrm>
            <a:off x="10509211" y="3504547"/>
            <a:ext cx="0" cy="957096"/>
          </a:xfrm>
          <a:prstGeom prst="line">
            <a:avLst/>
          </a:prstGeom>
          <a:ln w="38100">
            <a:solidFill>
              <a:schemeClr val="tx2"/>
            </a:solidFill>
            <a:prstDash val="solid"/>
            <a:headEnd type="non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8" name="文字方塊 67">
            <a:extLst>
              <a:ext uri="{FF2B5EF4-FFF2-40B4-BE49-F238E27FC236}">
                <a16:creationId xmlns:a16="http://schemas.microsoft.com/office/drawing/2014/main" id="{96326FCB-78CA-4CB7-A793-85B7C90E6F8D}"/>
              </a:ext>
            </a:extLst>
          </p:cNvPr>
          <p:cNvSpPr txBox="1"/>
          <p:nvPr/>
        </p:nvSpPr>
        <p:spPr>
          <a:xfrm>
            <a:off x="10607529" y="3382930"/>
            <a:ext cx="664356" cy="1200329"/>
          </a:xfrm>
          <a:prstGeom prst="rect">
            <a:avLst/>
          </a:prstGeom>
          <a:noFill/>
          <a:effectLst/>
        </p:spPr>
        <p:txBody>
          <a:bodyPr wrap="square" rtlCol="0">
            <a:spAutoFit/>
          </a:bodyPr>
          <a:lstStyle/>
          <a:p>
            <a:r>
              <a:rPr lang="zh-TW" altLang="en-US" dirty="0">
                <a:ea typeface="標楷體" panose="03000509000000000000" pitchFamily="65" charset="-120"/>
              </a:rPr>
              <a:t>就診病患隨時查詢</a:t>
            </a:r>
          </a:p>
        </p:txBody>
      </p:sp>
      <p:sp>
        <p:nvSpPr>
          <p:cNvPr id="72" name="矩形: 圓角 71">
            <a:extLst>
              <a:ext uri="{FF2B5EF4-FFF2-40B4-BE49-F238E27FC236}">
                <a16:creationId xmlns:a16="http://schemas.microsoft.com/office/drawing/2014/main" id="{8DDF7C62-C6DA-4E37-BA73-9016803D14C2}"/>
              </a:ext>
            </a:extLst>
          </p:cNvPr>
          <p:cNvSpPr/>
          <p:nvPr/>
        </p:nvSpPr>
        <p:spPr>
          <a:xfrm>
            <a:off x="7116602" y="4778129"/>
            <a:ext cx="2724242" cy="1433581"/>
          </a:xfrm>
          <a:prstGeom prst="round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0" name="圖片 69">
            <a:extLst>
              <a:ext uri="{FF2B5EF4-FFF2-40B4-BE49-F238E27FC236}">
                <a16:creationId xmlns:a16="http://schemas.microsoft.com/office/drawing/2014/main" id="{5CF64DF5-26BD-4E9D-8654-299A1DC17B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86715" y="4862506"/>
            <a:ext cx="876444" cy="1317755"/>
          </a:xfrm>
          <a:prstGeom prst="rect">
            <a:avLst/>
          </a:prstGeom>
        </p:spPr>
      </p:pic>
      <p:sp>
        <p:nvSpPr>
          <p:cNvPr id="71" name="文字方塊 70">
            <a:extLst>
              <a:ext uri="{FF2B5EF4-FFF2-40B4-BE49-F238E27FC236}">
                <a16:creationId xmlns:a16="http://schemas.microsoft.com/office/drawing/2014/main" id="{0A328283-ADCB-4A3E-8A95-46675F47C417}"/>
              </a:ext>
            </a:extLst>
          </p:cNvPr>
          <p:cNvSpPr txBox="1"/>
          <p:nvPr/>
        </p:nvSpPr>
        <p:spPr>
          <a:xfrm>
            <a:off x="8083824" y="5336717"/>
            <a:ext cx="1847847" cy="369332"/>
          </a:xfrm>
          <a:prstGeom prst="rect">
            <a:avLst/>
          </a:prstGeom>
          <a:noFill/>
          <a:effectLst/>
        </p:spPr>
        <p:txBody>
          <a:bodyPr wrap="square" rtlCol="0">
            <a:spAutoFit/>
          </a:bodyPr>
          <a:lstStyle/>
          <a:p>
            <a:r>
              <a:rPr lang="zh-TW" altLang="en-US" dirty="0">
                <a:ea typeface="標楷體" panose="03000509000000000000" pitchFamily="65" charset="-120"/>
              </a:rPr>
              <a:t>醫療病歷伺服器</a:t>
            </a:r>
          </a:p>
        </p:txBody>
      </p:sp>
    </p:spTree>
    <p:extLst>
      <p:ext uri="{BB962C8B-B14F-4D97-AF65-F5344CB8AC3E}">
        <p14:creationId xmlns:p14="http://schemas.microsoft.com/office/powerpoint/2010/main" val="69041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500"/>
                                        <p:tgtEl>
                                          <p:spTgt spid="71"/>
                                        </p:tgtEl>
                                      </p:cBhvr>
                                    </p:animEffect>
                                  </p:childTnLst>
                                </p:cTn>
                              </p:par>
                              <p:par>
                                <p:cTn id="8" presetID="10" presetClass="entr" presetSubtype="0" fill="hold" nodeType="withEffect">
                                  <p:stCondLst>
                                    <p:cond delay="0"/>
                                  </p:stCondLst>
                                  <p:childTnLst>
                                    <p:set>
                                      <p:cBhvr>
                                        <p:cTn id="9" dur="1" fill="hold">
                                          <p:stCondLst>
                                            <p:cond delay="0"/>
                                          </p:stCondLst>
                                        </p:cTn>
                                        <p:tgtEl>
                                          <p:spTgt spid="70"/>
                                        </p:tgtEl>
                                        <p:attrNameLst>
                                          <p:attrName>style.visibility</p:attrName>
                                        </p:attrNameLst>
                                      </p:cBhvr>
                                      <p:to>
                                        <p:strVal val="visible"/>
                                      </p:to>
                                    </p:set>
                                    <p:animEffect transition="in" filter="fade">
                                      <p:cBhvr>
                                        <p:cTn id="10" dur="500"/>
                                        <p:tgtEl>
                                          <p:spTgt spid="7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2"/>
                                        </p:tgtEl>
                                        <p:attrNameLst>
                                          <p:attrName>style.visibility</p:attrName>
                                        </p:attrNameLst>
                                      </p:cBhvr>
                                      <p:to>
                                        <p:strVal val="visible"/>
                                      </p:to>
                                    </p:set>
                                    <p:animEffect transition="in" filter="fade">
                                      <p:cBhvr>
                                        <p:cTn id="13"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3" name="直線接點 32">
            <a:extLst>
              <a:ext uri="{FF2B5EF4-FFF2-40B4-BE49-F238E27FC236}">
                <a16:creationId xmlns:a16="http://schemas.microsoft.com/office/drawing/2014/main" id="{AF151DD3-2E64-41F6-A482-47EAD2138DF0}"/>
              </a:ext>
            </a:extLst>
          </p:cNvPr>
          <p:cNvCxnSpPr>
            <a:cxnSpLocks/>
            <a:endCxn id="17" idx="1"/>
          </p:cNvCxnSpPr>
          <p:nvPr/>
        </p:nvCxnSpPr>
        <p:spPr>
          <a:xfrm>
            <a:off x="2133598" y="4107232"/>
            <a:ext cx="753438" cy="835834"/>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學歷證明區塊鏈串聯你所有學經歷文件？</a:t>
            </a:r>
            <a:endParaRPr lang="en-US" altLang="zh-TW"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39</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3220168" y="5870603"/>
            <a:ext cx="2093148" cy="369332"/>
          </a:xfrm>
          <a:prstGeom prst="rect">
            <a:avLst/>
          </a:prstGeom>
          <a:noFill/>
          <a:effectLst/>
        </p:spPr>
        <p:txBody>
          <a:bodyPr wrap="square" rtlCol="0">
            <a:spAutoFit/>
          </a:bodyPr>
          <a:lstStyle/>
          <a:p>
            <a:r>
              <a:rPr lang="zh-TW" altLang="en-US" dirty="0">
                <a:ea typeface="標楷體" panose="03000509000000000000" pitchFamily="65" charset="-120"/>
              </a:rPr>
              <a:t>申請學校 </a:t>
            </a:r>
            <a:r>
              <a:rPr lang="en-US" altLang="zh-TW" dirty="0">
                <a:ea typeface="標楷體" panose="03000509000000000000" pitchFamily="65" charset="-120"/>
              </a:rPr>
              <a:t>or</a:t>
            </a:r>
            <a:r>
              <a:rPr lang="zh-TW" altLang="en-US" dirty="0">
                <a:ea typeface="標楷體" panose="03000509000000000000" pitchFamily="65" charset="-120"/>
              </a:rPr>
              <a:t> 公司</a:t>
            </a:r>
          </a:p>
        </p:txBody>
      </p:sp>
      <p:pic>
        <p:nvPicPr>
          <p:cNvPr id="8" name="內容版面配置區 7">
            <a:extLst>
              <a:ext uri="{FF2B5EF4-FFF2-40B4-BE49-F238E27FC236}">
                <a16:creationId xmlns:a16="http://schemas.microsoft.com/office/drawing/2014/main" id="{A4B6201C-752F-4B0A-8230-78EFAB38BCE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2094" r="32395"/>
          <a:stretch/>
        </p:blipFill>
        <p:spPr>
          <a:xfrm>
            <a:off x="1250877" y="2191001"/>
            <a:ext cx="1067717" cy="1611414"/>
          </a:xfrm>
        </p:spPr>
      </p:pic>
      <p:cxnSp>
        <p:nvCxnSpPr>
          <p:cNvPr id="9" name="直線接點 8">
            <a:extLst>
              <a:ext uri="{FF2B5EF4-FFF2-40B4-BE49-F238E27FC236}">
                <a16:creationId xmlns:a16="http://schemas.microsoft.com/office/drawing/2014/main" id="{80300C71-A8EA-4C92-81DC-78A59FAF96DE}"/>
              </a:ext>
            </a:extLst>
          </p:cNvPr>
          <p:cNvCxnSpPr>
            <a:cxnSpLocks/>
          </p:cNvCxnSpPr>
          <p:nvPr/>
        </p:nvCxnSpPr>
        <p:spPr>
          <a:xfrm>
            <a:off x="2492022" y="2485394"/>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直線接點 9">
            <a:extLst>
              <a:ext uri="{FF2B5EF4-FFF2-40B4-BE49-F238E27FC236}">
                <a16:creationId xmlns:a16="http://schemas.microsoft.com/office/drawing/2014/main" id="{163C4BA3-9853-4A00-B142-E1BED8F54CE3}"/>
              </a:ext>
            </a:extLst>
          </p:cNvPr>
          <p:cNvCxnSpPr>
            <a:cxnSpLocks/>
          </p:cNvCxnSpPr>
          <p:nvPr/>
        </p:nvCxnSpPr>
        <p:spPr>
          <a:xfrm>
            <a:off x="2644422" y="2637794"/>
            <a:ext cx="1893073" cy="0"/>
          </a:xfrm>
          <a:prstGeom prst="line">
            <a:avLst/>
          </a:prstGeom>
          <a:ln w="38100">
            <a:solidFill>
              <a:schemeClr val="tx2"/>
            </a:solidFill>
            <a:prstDash val="solid"/>
            <a:headEnd type="triangl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1" name="圖片 10">
            <a:extLst>
              <a:ext uri="{FF2B5EF4-FFF2-40B4-BE49-F238E27FC236}">
                <a16:creationId xmlns:a16="http://schemas.microsoft.com/office/drawing/2014/main" id="{51E2262D-312D-4E33-9A5C-CC16C05B4F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4376" y="1893326"/>
            <a:ext cx="859545" cy="1325563"/>
          </a:xfrm>
          <a:prstGeom prst="rect">
            <a:avLst/>
          </a:prstGeom>
        </p:spPr>
      </p:pic>
      <p:cxnSp>
        <p:nvCxnSpPr>
          <p:cNvPr id="14" name="直線接點 13">
            <a:extLst>
              <a:ext uri="{FF2B5EF4-FFF2-40B4-BE49-F238E27FC236}">
                <a16:creationId xmlns:a16="http://schemas.microsoft.com/office/drawing/2014/main" id="{45F2625B-13D7-4632-B933-8EDB47C72861}"/>
              </a:ext>
            </a:extLst>
          </p:cNvPr>
          <p:cNvCxnSpPr>
            <a:cxnSpLocks/>
          </p:cNvCxnSpPr>
          <p:nvPr/>
        </p:nvCxnSpPr>
        <p:spPr>
          <a:xfrm>
            <a:off x="5809074" y="2485394"/>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5" name="直線接點 14">
            <a:extLst>
              <a:ext uri="{FF2B5EF4-FFF2-40B4-BE49-F238E27FC236}">
                <a16:creationId xmlns:a16="http://schemas.microsoft.com/office/drawing/2014/main" id="{25414573-C80D-4B74-A6F4-782FA7CC04A0}"/>
              </a:ext>
            </a:extLst>
          </p:cNvPr>
          <p:cNvCxnSpPr>
            <a:cxnSpLocks/>
          </p:cNvCxnSpPr>
          <p:nvPr/>
        </p:nvCxnSpPr>
        <p:spPr>
          <a:xfrm>
            <a:off x="5961474" y="2637794"/>
            <a:ext cx="1893073" cy="0"/>
          </a:xfrm>
          <a:prstGeom prst="line">
            <a:avLst/>
          </a:prstGeom>
          <a:ln w="38100">
            <a:solidFill>
              <a:schemeClr val="tx2"/>
            </a:solidFill>
            <a:prstDash val="solid"/>
            <a:headEnd type="triangl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7" name="圖片 16">
            <a:extLst>
              <a:ext uri="{FF2B5EF4-FFF2-40B4-BE49-F238E27FC236}">
                <a16:creationId xmlns:a16="http://schemas.microsoft.com/office/drawing/2014/main" id="{C1AB1A9A-B420-4D3D-9A97-8B18AEC807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87036" y="4015529"/>
            <a:ext cx="2612295" cy="1855074"/>
          </a:xfrm>
          <a:prstGeom prst="rect">
            <a:avLst/>
          </a:prstGeom>
        </p:spPr>
      </p:pic>
      <p:pic>
        <p:nvPicPr>
          <p:cNvPr id="19" name="圖片 18">
            <a:extLst>
              <a:ext uri="{FF2B5EF4-FFF2-40B4-BE49-F238E27FC236}">
                <a16:creationId xmlns:a16="http://schemas.microsoft.com/office/drawing/2014/main" id="{66ADFDC4-1BA0-4024-87B5-2012F0ECBD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49700" y="1984365"/>
            <a:ext cx="2469048" cy="1234524"/>
          </a:xfrm>
          <a:prstGeom prst="rect">
            <a:avLst/>
          </a:prstGeom>
        </p:spPr>
      </p:pic>
      <p:sp>
        <p:nvSpPr>
          <p:cNvPr id="20" name="文字方塊 19">
            <a:extLst>
              <a:ext uri="{FF2B5EF4-FFF2-40B4-BE49-F238E27FC236}">
                <a16:creationId xmlns:a16="http://schemas.microsoft.com/office/drawing/2014/main" id="{18C6AE49-893C-4F99-B2D3-95E50C9F92A7}"/>
              </a:ext>
            </a:extLst>
          </p:cNvPr>
          <p:cNvSpPr txBox="1"/>
          <p:nvPr/>
        </p:nvSpPr>
        <p:spPr>
          <a:xfrm>
            <a:off x="8803300" y="3202473"/>
            <a:ext cx="1298221" cy="369332"/>
          </a:xfrm>
          <a:prstGeom prst="rect">
            <a:avLst/>
          </a:prstGeom>
          <a:noFill/>
          <a:effectLst/>
        </p:spPr>
        <p:txBody>
          <a:bodyPr wrap="square" rtlCol="0">
            <a:spAutoFit/>
          </a:bodyPr>
          <a:lstStyle/>
          <a:p>
            <a:r>
              <a:rPr lang="zh-TW" altLang="en-US" dirty="0">
                <a:ea typeface="標楷體" panose="03000509000000000000" pitchFamily="65" charset="-120"/>
              </a:rPr>
              <a:t>畢業學校</a:t>
            </a:r>
          </a:p>
        </p:txBody>
      </p:sp>
      <p:sp>
        <p:nvSpPr>
          <p:cNvPr id="21" name="文字方塊 20">
            <a:extLst>
              <a:ext uri="{FF2B5EF4-FFF2-40B4-BE49-F238E27FC236}">
                <a16:creationId xmlns:a16="http://schemas.microsoft.com/office/drawing/2014/main" id="{BCE04C3A-71E8-4CC4-9CE0-E1DFAAB2C8DB}"/>
              </a:ext>
            </a:extLst>
          </p:cNvPr>
          <p:cNvSpPr txBox="1"/>
          <p:nvPr/>
        </p:nvSpPr>
        <p:spPr>
          <a:xfrm>
            <a:off x="2806228" y="1810488"/>
            <a:ext cx="1386956" cy="646331"/>
          </a:xfrm>
          <a:prstGeom prst="rect">
            <a:avLst/>
          </a:prstGeom>
          <a:noFill/>
          <a:effectLst/>
        </p:spPr>
        <p:txBody>
          <a:bodyPr wrap="square" rtlCol="0">
            <a:spAutoFit/>
          </a:bodyPr>
          <a:lstStyle/>
          <a:p>
            <a:r>
              <a:rPr lang="en-US" altLang="zh-TW" dirty="0">
                <a:ea typeface="標楷體" panose="03000509000000000000" pitchFamily="65" charset="-120"/>
              </a:rPr>
              <a:t>1.</a:t>
            </a:r>
            <a:r>
              <a:rPr lang="zh-TW" altLang="en-US" dirty="0">
                <a:ea typeface="標楷體" panose="03000509000000000000" pitchFamily="65" charset="-120"/>
              </a:rPr>
              <a:t>申請電子</a:t>
            </a:r>
            <a:endParaRPr lang="en-US" altLang="zh-TW" dirty="0">
              <a:ea typeface="標楷體" panose="03000509000000000000" pitchFamily="65" charset="-120"/>
            </a:endParaRPr>
          </a:p>
          <a:p>
            <a:r>
              <a:rPr lang="zh-TW" altLang="en-US" dirty="0">
                <a:ea typeface="標楷體" panose="03000509000000000000" pitchFamily="65" charset="-120"/>
              </a:rPr>
              <a:t>   畢業證書</a:t>
            </a:r>
          </a:p>
        </p:txBody>
      </p:sp>
      <p:sp>
        <p:nvSpPr>
          <p:cNvPr id="22" name="文字方塊 21">
            <a:extLst>
              <a:ext uri="{FF2B5EF4-FFF2-40B4-BE49-F238E27FC236}">
                <a16:creationId xmlns:a16="http://schemas.microsoft.com/office/drawing/2014/main" id="{22843C51-8DCE-440E-BA55-9F55D78D5672}"/>
              </a:ext>
            </a:extLst>
          </p:cNvPr>
          <p:cNvSpPr txBox="1"/>
          <p:nvPr/>
        </p:nvSpPr>
        <p:spPr>
          <a:xfrm>
            <a:off x="6062132" y="1807103"/>
            <a:ext cx="1386956" cy="646331"/>
          </a:xfrm>
          <a:prstGeom prst="rect">
            <a:avLst/>
          </a:prstGeom>
          <a:noFill/>
          <a:effectLst/>
        </p:spPr>
        <p:txBody>
          <a:bodyPr wrap="square" rtlCol="0">
            <a:spAutoFit/>
          </a:bodyPr>
          <a:lstStyle/>
          <a:p>
            <a:r>
              <a:rPr lang="en-US" altLang="zh-TW" dirty="0">
                <a:ea typeface="標楷體" panose="03000509000000000000" pitchFamily="65" charset="-120"/>
              </a:rPr>
              <a:t>2.</a:t>
            </a:r>
            <a:r>
              <a:rPr lang="zh-TW" altLang="en-US" dirty="0">
                <a:ea typeface="標楷體" panose="03000509000000000000" pitchFamily="65" charset="-120"/>
              </a:rPr>
              <a:t>送到高中      </a:t>
            </a:r>
            <a:endParaRPr lang="en-US" altLang="zh-TW" dirty="0">
              <a:ea typeface="標楷體" panose="03000509000000000000" pitchFamily="65" charset="-120"/>
            </a:endParaRPr>
          </a:p>
          <a:p>
            <a:r>
              <a:rPr lang="zh-TW" altLang="en-US" dirty="0">
                <a:ea typeface="標楷體" panose="03000509000000000000" pitchFamily="65" charset="-120"/>
              </a:rPr>
              <a:t>   進行審查</a:t>
            </a:r>
          </a:p>
        </p:txBody>
      </p:sp>
      <p:pic>
        <p:nvPicPr>
          <p:cNvPr id="24" name="圖片 23">
            <a:extLst>
              <a:ext uri="{FF2B5EF4-FFF2-40B4-BE49-F238E27FC236}">
                <a16:creationId xmlns:a16="http://schemas.microsoft.com/office/drawing/2014/main" id="{7F906CB0-2132-4BA0-878C-FFCD5FDBD34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83373" y="4193636"/>
            <a:ext cx="2981274" cy="1676967"/>
          </a:xfrm>
          <a:prstGeom prst="rect">
            <a:avLst/>
          </a:prstGeom>
        </p:spPr>
      </p:pic>
      <p:cxnSp>
        <p:nvCxnSpPr>
          <p:cNvPr id="25" name="直線接點 24">
            <a:extLst>
              <a:ext uri="{FF2B5EF4-FFF2-40B4-BE49-F238E27FC236}">
                <a16:creationId xmlns:a16="http://schemas.microsoft.com/office/drawing/2014/main" id="{C3CC19F3-47D8-4C1F-92F8-4846CF48C7D2}"/>
              </a:ext>
            </a:extLst>
          </p:cNvPr>
          <p:cNvCxnSpPr>
            <a:cxnSpLocks/>
          </p:cNvCxnSpPr>
          <p:nvPr/>
        </p:nvCxnSpPr>
        <p:spPr>
          <a:xfrm>
            <a:off x="9218220" y="3661038"/>
            <a:ext cx="0" cy="416873"/>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8" name="直線接點 27">
            <a:extLst>
              <a:ext uri="{FF2B5EF4-FFF2-40B4-BE49-F238E27FC236}">
                <a16:creationId xmlns:a16="http://schemas.microsoft.com/office/drawing/2014/main" id="{251DF9D7-C763-450F-BD96-1FE7008AB53F}"/>
              </a:ext>
            </a:extLst>
          </p:cNvPr>
          <p:cNvCxnSpPr>
            <a:cxnSpLocks/>
          </p:cNvCxnSpPr>
          <p:nvPr/>
        </p:nvCxnSpPr>
        <p:spPr>
          <a:xfrm>
            <a:off x="9452411" y="3593978"/>
            <a:ext cx="0" cy="416873"/>
          </a:xfrm>
          <a:prstGeom prst="line">
            <a:avLst/>
          </a:prstGeom>
          <a:ln w="38100">
            <a:solidFill>
              <a:schemeClr val="tx2"/>
            </a:solidFill>
            <a:prstDash val="solid"/>
            <a:headEnd type="triangl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9" name="文字方塊 28">
            <a:extLst>
              <a:ext uri="{FF2B5EF4-FFF2-40B4-BE49-F238E27FC236}">
                <a16:creationId xmlns:a16="http://schemas.microsoft.com/office/drawing/2014/main" id="{7D5068D4-A884-4E62-B049-6737B1CA2005}"/>
              </a:ext>
            </a:extLst>
          </p:cNvPr>
          <p:cNvSpPr txBox="1"/>
          <p:nvPr/>
        </p:nvSpPr>
        <p:spPr>
          <a:xfrm>
            <a:off x="7836109" y="3525638"/>
            <a:ext cx="1386956" cy="646331"/>
          </a:xfrm>
          <a:prstGeom prst="rect">
            <a:avLst/>
          </a:prstGeom>
          <a:noFill/>
          <a:effectLst/>
        </p:spPr>
        <p:txBody>
          <a:bodyPr wrap="square" rtlCol="0">
            <a:spAutoFit/>
          </a:bodyPr>
          <a:lstStyle/>
          <a:p>
            <a:r>
              <a:rPr lang="en-US" altLang="zh-TW" dirty="0">
                <a:ea typeface="標楷體" panose="03000509000000000000" pitchFamily="65" charset="-120"/>
              </a:rPr>
              <a:t>3.</a:t>
            </a:r>
            <a:r>
              <a:rPr lang="zh-TW" altLang="en-US" dirty="0">
                <a:ea typeface="標楷體" panose="03000509000000000000" pitchFamily="65" charset="-120"/>
              </a:rPr>
              <a:t>資料上傳</a:t>
            </a:r>
            <a:endParaRPr lang="en-US" altLang="zh-TW" dirty="0">
              <a:ea typeface="標楷體" panose="03000509000000000000" pitchFamily="65" charset="-120"/>
            </a:endParaRPr>
          </a:p>
          <a:p>
            <a:r>
              <a:rPr lang="zh-TW" altLang="en-US" dirty="0">
                <a:ea typeface="標楷體" panose="03000509000000000000" pitchFamily="65" charset="-120"/>
              </a:rPr>
              <a:t>    區塊鏈</a:t>
            </a:r>
          </a:p>
        </p:txBody>
      </p:sp>
      <p:sp>
        <p:nvSpPr>
          <p:cNvPr id="30" name="文字方塊 29">
            <a:extLst>
              <a:ext uri="{FF2B5EF4-FFF2-40B4-BE49-F238E27FC236}">
                <a16:creationId xmlns:a16="http://schemas.microsoft.com/office/drawing/2014/main" id="{F80E0772-1255-4E5B-AA7D-05861A085654}"/>
              </a:ext>
            </a:extLst>
          </p:cNvPr>
          <p:cNvSpPr txBox="1"/>
          <p:nvPr/>
        </p:nvSpPr>
        <p:spPr>
          <a:xfrm>
            <a:off x="9584005" y="3525637"/>
            <a:ext cx="1386956" cy="646331"/>
          </a:xfrm>
          <a:prstGeom prst="rect">
            <a:avLst/>
          </a:prstGeom>
          <a:noFill/>
          <a:effectLst/>
        </p:spPr>
        <p:txBody>
          <a:bodyPr wrap="square" rtlCol="0">
            <a:spAutoFit/>
          </a:bodyPr>
          <a:lstStyle/>
          <a:p>
            <a:r>
              <a:rPr lang="en-US" altLang="zh-TW" dirty="0">
                <a:ea typeface="標楷體" panose="03000509000000000000" pitchFamily="65" charset="-120"/>
              </a:rPr>
              <a:t>4.</a:t>
            </a:r>
            <a:r>
              <a:rPr lang="zh-TW" altLang="en-US" dirty="0">
                <a:ea typeface="標楷體" panose="03000509000000000000" pitchFamily="65" charset="-120"/>
              </a:rPr>
              <a:t>取得區塊</a:t>
            </a:r>
            <a:endParaRPr lang="en-US" altLang="zh-TW" dirty="0">
              <a:ea typeface="標楷體" panose="03000509000000000000" pitchFamily="65" charset="-120"/>
            </a:endParaRPr>
          </a:p>
          <a:p>
            <a:r>
              <a:rPr lang="zh-TW" altLang="en-US" dirty="0">
                <a:ea typeface="標楷體" panose="03000509000000000000" pitchFamily="65" charset="-120"/>
              </a:rPr>
              <a:t>   交易序號</a:t>
            </a:r>
          </a:p>
        </p:txBody>
      </p:sp>
      <p:sp>
        <p:nvSpPr>
          <p:cNvPr id="31" name="文字方塊 30">
            <a:extLst>
              <a:ext uri="{FF2B5EF4-FFF2-40B4-BE49-F238E27FC236}">
                <a16:creationId xmlns:a16="http://schemas.microsoft.com/office/drawing/2014/main" id="{2D8E1090-D58B-4746-BA5B-78518C719BB4}"/>
              </a:ext>
            </a:extLst>
          </p:cNvPr>
          <p:cNvSpPr txBox="1"/>
          <p:nvPr/>
        </p:nvSpPr>
        <p:spPr>
          <a:xfrm>
            <a:off x="6088213" y="2767864"/>
            <a:ext cx="1386956" cy="646331"/>
          </a:xfrm>
          <a:prstGeom prst="rect">
            <a:avLst/>
          </a:prstGeom>
          <a:noFill/>
          <a:effectLst/>
        </p:spPr>
        <p:txBody>
          <a:bodyPr wrap="square" rtlCol="0">
            <a:spAutoFit/>
          </a:bodyPr>
          <a:lstStyle/>
          <a:p>
            <a:r>
              <a:rPr lang="en-US" altLang="zh-TW" dirty="0">
                <a:ea typeface="標楷體" panose="03000509000000000000" pitchFamily="65" charset="-120"/>
              </a:rPr>
              <a:t>5.</a:t>
            </a:r>
            <a:r>
              <a:rPr lang="zh-TW" altLang="en-US" dirty="0">
                <a:ea typeface="標楷體" panose="03000509000000000000" pitchFamily="65" charset="-120"/>
              </a:rPr>
              <a:t>交易序號</a:t>
            </a:r>
            <a:endParaRPr lang="en-US" altLang="zh-TW" dirty="0">
              <a:ea typeface="標楷體" panose="03000509000000000000" pitchFamily="65" charset="-120"/>
            </a:endParaRPr>
          </a:p>
          <a:p>
            <a:r>
              <a:rPr lang="zh-TW" altLang="en-US" dirty="0">
                <a:ea typeface="標楷體" panose="03000509000000000000" pitchFamily="65" charset="-120"/>
              </a:rPr>
              <a:t>   傳回系統</a:t>
            </a:r>
          </a:p>
        </p:txBody>
      </p:sp>
      <p:sp>
        <p:nvSpPr>
          <p:cNvPr id="32" name="文字方塊 31">
            <a:extLst>
              <a:ext uri="{FF2B5EF4-FFF2-40B4-BE49-F238E27FC236}">
                <a16:creationId xmlns:a16="http://schemas.microsoft.com/office/drawing/2014/main" id="{37EE49C1-32DB-4F67-9003-013D03CA8041}"/>
              </a:ext>
            </a:extLst>
          </p:cNvPr>
          <p:cNvSpPr txBox="1"/>
          <p:nvPr/>
        </p:nvSpPr>
        <p:spPr>
          <a:xfrm>
            <a:off x="2879786" y="2739200"/>
            <a:ext cx="1386956" cy="923330"/>
          </a:xfrm>
          <a:prstGeom prst="rect">
            <a:avLst/>
          </a:prstGeom>
          <a:noFill/>
          <a:effectLst/>
        </p:spPr>
        <p:txBody>
          <a:bodyPr wrap="square" rtlCol="0">
            <a:spAutoFit/>
          </a:bodyPr>
          <a:lstStyle/>
          <a:p>
            <a:r>
              <a:rPr lang="en-US" altLang="zh-TW" dirty="0">
                <a:ea typeface="標楷體" panose="03000509000000000000" pitchFamily="65" charset="-120"/>
              </a:rPr>
              <a:t>6.</a:t>
            </a:r>
            <a:r>
              <a:rPr lang="zh-TW" altLang="en-US" dirty="0">
                <a:ea typeface="標楷體" panose="03000509000000000000" pitchFamily="65" charset="-120"/>
              </a:rPr>
              <a:t>傳回電子  </a:t>
            </a:r>
            <a:endParaRPr lang="en-US" altLang="zh-TW" dirty="0">
              <a:ea typeface="標楷體" panose="03000509000000000000" pitchFamily="65" charset="-120"/>
            </a:endParaRPr>
          </a:p>
          <a:p>
            <a:r>
              <a:rPr lang="zh-TW" altLang="en-US" dirty="0">
                <a:ea typeface="標楷體" panose="03000509000000000000" pitchFamily="65" charset="-120"/>
              </a:rPr>
              <a:t>   畢業證書</a:t>
            </a:r>
            <a:endParaRPr lang="en-US" altLang="zh-TW" dirty="0">
              <a:ea typeface="標楷體" panose="03000509000000000000" pitchFamily="65" charset="-120"/>
            </a:endParaRPr>
          </a:p>
          <a:p>
            <a:r>
              <a:rPr lang="zh-TW" altLang="en-US" dirty="0">
                <a:ea typeface="標楷體" panose="03000509000000000000" pitchFamily="65" charset="-120"/>
              </a:rPr>
              <a:t>   交易序號</a:t>
            </a:r>
          </a:p>
        </p:txBody>
      </p:sp>
      <p:cxnSp>
        <p:nvCxnSpPr>
          <p:cNvPr id="36" name="直線接點 35">
            <a:extLst>
              <a:ext uri="{FF2B5EF4-FFF2-40B4-BE49-F238E27FC236}">
                <a16:creationId xmlns:a16="http://schemas.microsoft.com/office/drawing/2014/main" id="{3EB6FAE4-933C-4D1D-9D18-9FBAEAD13A6E}"/>
              </a:ext>
            </a:extLst>
          </p:cNvPr>
          <p:cNvCxnSpPr>
            <a:cxnSpLocks/>
          </p:cNvCxnSpPr>
          <p:nvPr/>
        </p:nvCxnSpPr>
        <p:spPr>
          <a:xfrm>
            <a:off x="5656674" y="496330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7" name="直線接點 36">
            <a:extLst>
              <a:ext uri="{FF2B5EF4-FFF2-40B4-BE49-F238E27FC236}">
                <a16:creationId xmlns:a16="http://schemas.microsoft.com/office/drawing/2014/main" id="{9C65C41B-4207-4FF0-ADE6-020062354FF4}"/>
              </a:ext>
            </a:extLst>
          </p:cNvPr>
          <p:cNvCxnSpPr>
            <a:cxnSpLocks/>
          </p:cNvCxnSpPr>
          <p:nvPr/>
        </p:nvCxnSpPr>
        <p:spPr>
          <a:xfrm>
            <a:off x="5809074" y="5115705"/>
            <a:ext cx="1893073" cy="0"/>
          </a:xfrm>
          <a:prstGeom prst="line">
            <a:avLst/>
          </a:prstGeom>
          <a:ln w="38100">
            <a:solidFill>
              <a:schemeClr val="tx2"/>
            </a:solidFill>
            <a:prstDash val="solid"/>
            <a:headEnd type="triangl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文字方塊 37">
            <a:extLst>
              <a:ext uri="{FF2B5EF4-FFF2-40B4-BE49-F238E27FC236}">
                <a16:creationId xmlns:a16="http://schemas.microsoft.com/office/drawing/2014/main" id="{44944C15-5A97-49D3-B02A-ABA62EC3C245}"/>
              </a:ext>
            </a:extLst>
          </p:cNvPr>
          <p:cNvSpPr txBox="1"/>
          <p:nvPr/>
        </p:nvSpPr>
        <p:spPr>
          <a:xfrm>
            <a:off x="1171503" y="4361957"/>
            <a:ext cx="1386956" cy="923330"/>
          </a:xfrm>
          <a:prstGeom prst="rect">
            <a:avLst/>
          </a:prstGeom>
          <a:noFill/>
          <a:effectLst/>
        </p:spPr>
        <p:txBody>
          <a:bodyPr wrap="square" rtlCol="0">
            <a:spAutoFit/>
          </a:bodyPr>
          <a:lstStyle/>
          <a:p>
            <a:r>
              <a:rPr lang="en-US" altLang="zh-TW" dirty="0">
                <a:ea typeface="標楷體" panose="03000509000000000000" pitchFamily="65" charset="-120"/>
              </a:rPr>
              <a:t>7.</a:t>
            </a:r>
            <a:r>
              <a:rPr lang="zh-TW" altLang="en-US" dirty="0">
                <a:ea typeface="標楷體" panose="03000509000000000000" pitchFamily="65" charset="-120"/>
              </a:rPr>
              <a:t>上傳電子 </a:t>
            </a:r>
            <a:endParaRPr lang="en-US" altLang="zh-TW" dirty="0">
              <a:ea typeface="標楷體" panose="03000509000000000000" pitchFamily="65" charset="-120"/>
            </a:endParaRPr>
          </a:p>
          <a:p>
            <a:r>
              <a:rPr lang="zh-TW" altLang="en-US" dirty="0">
                <a:ea typeface="標楷體" panose="03000509000000000000" pitchFamily="65" charset="-120"/>
              </a:rPr>
              <a:t>   畢業證書</a:t>
            </a:r>
            <a:endParaRPr lang="en-US" altLang="zh-TW" dirty="0">
              <a:ea typeface="標楷體" panose="03000509000000000000" pitchFamily="65" charset="-120"/>
            </a:endParaRPr>
          </a:p>
          <a:p>
            <a:r>
              <a:rPr lang="zh-TW" altLang="en-US" dirty="0">
                <a:ea typeface="標楷體" panose="03000509000000000000" pitchFamily="65" charset="-120"/>
              </a:rPr>
              <a:t>   交易序號</a:t>
            </a:r>
          </a:p>
        </p:txBody>
      </p:sp>
      <p:sp>
        <p:nvSpPr>
          <p:cNvPr id="39" name="文字方塊 38">
            <a:extLst>
              <a:ext uri="{FF2B5EF4-FFF2-40B4-BE49-F238E27FC236}">
                <a16:creationId xmlns:a16="http://schemas.microsoft.com/office/drawing/2014/main" id="{1F44D78B-0CDB-47E0-AEB8-3CE11FA27729}"/>
              </a:ext>
            </a:extLst>
          </p:cNvPr>
          <p:cNvSpPr txBox="1"/>
          <p:nvPr/>
        </p:nvSpPr>
        <p:spPr>
          <a:xfrm>
            <a:off x="5650214" y="4240774"/>
            <a:ext cx="1992490" cy="646331"/>
          </a:xfrm>
          <a:prstGeom prst="rect">
            <a:avLst/>
          </a:prstGeom>
          <a:noFill/>
          <a:effectLst/>
        </p:spPr>
        <p:txBody>
          <a:bodyPr wrap="square" rtlCol="0">
            <a:spAutoFit/>
          </a:bodyPr>
          <a:lstStyle/>
          <a:p>
            <a:r>
              <a:rPr lang="en-US" altLang="zh-TW" dirty="0">
                <a:ea typeface="標楷體" panose="03000509000000000000" pitchFamily="65" charset="-120"/>
              </a:rPr>
              <a:t>8.</a:t>
            </a:r>
            <a:r>
              <a:rPr lang="zh-TW" altLang="en-US" dirty="0">
                <a:ea typeface="標楷體" panose="03000509000000000000" pitchFamily="65" charset="-120"/>
              </a:rPr>
              <a:t>進入區塊鏈進行交易驗證</a:t>
            </a:r>
          </a:p>
        </p:txBody>
      </p:sp>
      <p:sp>
        <p:nvSpPr>
          <p:cNvPr id="40" name="文字方塊 39">
            <a:extLst>
              <a:ext uri="{FF2B5EF4-FFF2-40B4-BE49-F238E27FC236}">
                <a16:creationId xmlns:a16="http://schemas.microsoft.com/office/drawing/2014/main" id="{27B12E30-0FE5-4DB8-A302-7648D8209B45}"/>
              </a:ext>
            </a:extLst>
          </p:cNvPr>
          <p:cNvSpPr txBox="1"/>
          <p:nvPr/>
        </p:nvSpPr>
        <p:spPr>
          <a:xfrm>
            <a:off x="5650214" y="5191906"/>
            <a:ext cx="1992490" cy="646331"/>
          </a:xfrm>
          <a:prstGeom prst="rect">
            <a:avLst/>
          </a:prstGeom>
          <a:noFill/>
          <a:effectLst/>
        </p:spPr>
        <p:txBody>
          <a:bodyPr wrap="square" rtlCol="0">
            <a:spAutoFit/>
          </a:bodyPr>
          <a:lstStyle/>
          <a:p>
            <a:r>
              <a:rPr lang="en-US" altLang="zh-TW" dirty="0">
                <a:ea typeface="標楷體" panose="03000509000000000000" pitchFamily="65" charset="-120"/>
              </a:rPr>
              <a:t>9.</a:t>
            </a:r>
            <a:r>
              <a:rPr lang="zh-TW" altLang="en-US" dirty="0">
                <a:ea typeface="標楷體" panose="03000509000000000000" pitchFamily="65" charset="-120"/>
              </a:rPr>
              <a:t>交易序號確認</a:t>
            </a:r>
            <a:endParaRPr lang="en-US" altLang="zh-TW" dirty="0">
              <a:ea typeface="標楷體" panose="03000509000000000000" pitchFamily="65" charset="-120"/>
            </a:endParaRPr>
          </a:p>
          <a:p>
            <a:r>
              <a:rPr lang="zh-TW" altLang="en-US" dirty="0">
                <a:ea typeface="標楷體" panose="03000509000000000000" pitchFamily="65" charset="-120"/>
              </a:rPr>
              <a:t>畢業學校</a:t>
            </a:r>
          </a:p>
        </p:txBody>
      </p:sp>
      <p:sp>
        <p:nvSpPr>
          <p:cNvPr id="41" name="文字方塊 40">
            <a:extLst>
              <a:ext uri="{FF2B5EF4-FFF2-40B4-BE49-F238E27FC236}">
                <a16:creationId xmlns:a16="http://schemas.microsoft.com/office/drawing/2014/main" id="{8BA2A82D-5C09-43B5-93FC-6E1C282294C9}"/>
              </a:ext>
            </a:extLst>
          </p:cNvPr>
          <p:cNvSpPr txBox="1"/>
          <p:nvPr/>
        </p:nvSpPr>
        <p:spPr>
          <a:xfrm>
            <a:off x="8456131" y="5866396"/>
            <a:ext cx="2093148" cy="369332"/>
          </a:xfrm>
          <a:prstGeom prst="rect">
            <a:avLst/>
          </a:prstGeom>
          <a:noFill/>
          <a:effectLst/>
        </p:spPr>
        <p:txBody>
          <a:bodyPr wrap="square" rtlCol="0">
            <a:spAutoFit/>
          </a:bodyPr>
          <a:lstStyle/>
          <a:p>
            <a:r>
              <a:rPr lang="zh-TW" altLang="en-US" dirty="0">
                <a:ea typeface="標楷體" panose="03000509000000000000" pitchFamily="65" charset="-120"/>
              </a:rPr>
              <a:t>學歷證明區塊鏈</a:t>
            </a:r>
          </a:p>
        </p:txBody>
      </p:sp>
      <p:sp>
        <p:nvSpPr>
          <p:cNvPr id="42" name="矩形: 圓角 41">
            <a:extLst>
              <a:ext uri="{FF2B5EF4-FFF2-40B4-BE49-F238E27FC236}">
                <a16:creationId xmlns:a16="http://schemas.microsoft.com/office/drawing/2014/main" id="{36237C58-E20A-4F0E-AF94-183670B5ABBA}"/>
              </a:ext>
            </a:extLst>
          </p:cNvPr>
          <p:cNvSpPr/>
          <p:nvPr/>
        </p:nvSpPr>
        <p:spPr>
          <a:xfrm>
            <a:off x="7793587" y="4260696"/>
            <a:ext cx="3166933" cy="1909672"/>
          </a:xfrm>
          <a:prstGeom prst="round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3" name="圖片 42">
            <a:extLst>
              <a:ext uri="{FF2B5EF4-FFF2-40B4-BE49-F238E27FC236}">
                <a16:creationId xmlns:a16="http://schemas.microsoft.com/office/drawing/2014/main" id="{FED8D62F-2AA1-4596-878A-AB7E7965A3C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63701" y="4383539"/>
            <a:ext cx="1167510" cy="1755380"/>
          </a:xfrm>
          <a:prstGeom prst="rect">
            <a:avLst/>
          </a:prstGeom>
        </p:spPr>
      </p:pic>
      <p:sp>
        <p:nvSpPr>
          <p:cNvPr id="44" name="文字方塊 43">
            <a:extLst>
              <a:ext uri="{FF2B5EF4-FFF2-40B4-BE49-F238E27FC236}">
                <a16:creationId xmlns:a16="http://schemas.microsoft.com/office/drawing/2014/main" id="{275AA2AC-E48D-4E8F-BD1F-34F26AA8B3D1}"/>
              </a:ext>
            </a:extLst>
          </p:cNvPr>
          <p:cNvSpPr txBox="1"/>
          <p:nvPr/>
        </p:nvSpPr>
        <p:spPr>
          <a:xfrm>
            <a:off x="9123685" y="5015871"/>
            <a:ext cx="2148123" cy="369332"/>
          </a:xfrm>
          <a:prstGeom prst="rect">
            <a:avLst/>
          </a:prstGeom>
          <a:noFill/>
          <a:effectLst/>
        </p:spPr>
        <p:txBody>
          <a:bodyPr wrap="square" rtlCol="0">
            <a:spAutoFit/>
          </a:bodyPr>
          <a:lstStyle/>
          <a:p>
            <a:r>
              <a:rPr lang="zh-TW" altLang="en-US" dirty="0">
                <a:ea typeface="標楷體" panose="03000509000000000000" pitchFamily="65" charset="-120"/>
              </a:rPr>
              <a:t>學歷證明伺服器</a:t>
            </a:r>
          </a:p>
        </p:txBody>
      </p:sp>
    </p:spTree>
    <p:extLst>
      <p:ext uri="{BB962C8B-B14F-4D97-AF65-F5344CB8AC3E}">
        <p14:creationId xmlns:p14="http://schemas.microsoft.com/office/powerpoint/2010/main" val="2124383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par>
                                <p:cTn id="8" presetID="10" presetClass="entr" presetSubtype="0" fill="hold"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fade">
                                      <p:cBhvr>
                                        <p:cTn id="1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ea typeface="標楷體" panose="03000509000000000000" pitchFamily="65" charset="-120"/>
              </a:rPr>
              <a:t>「區塊鏈 </a:t>
            </a:r>
            <a:r>
              <a:rPr lang="en-US" altLang="zh-TW" dirty="0">
                <a:ea typeface="標楷體" panose="03000509000000000000" pitchFamily="65" charset="-120"/>
              </a:rPr>
              <a:t>+</a:t>
            </a:r>
            <a:r>
              <a:rPr lang="zh-TW" altLang="en-US" dirty="0">
                <a:ea typeface="標楷體" panose="03000509000000000000" pitchFamily="65" charset="-120"/>
              </a:rPr>
              <a:t>」 「物聯網 </a:t>
            </a:r>
            <a:r>
              <a:rPr lang="en-US" altLang="zh-TW" dirty="0">
                <a:ea typeface="標楷體" panose="03000509000000000000" pitchFamily="65" charset="-120"/>
              </a:rPr>
              <a:t>+</a:t>
            </a:r>
            <a:r>
              <a:rPr lang="zh-TW" altLang="en-US" dirty="0">
                <a:ea typeface="標楷體" panose="03000509000000000000" pitchFamily="65" charset="-120"/>
              </a:rPr>
              <a:t>」</a:t>
            </a:r>
            <a:endParaRPr lang="zh-TW" altLang="en-US" dirty="0">
              <a:latin typeface="Arial" panose="020B0604020202020204" pitchFamily="34" charset="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4</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2178779"/>
            <a:ext cx="10515600" cy="3693319"/>
          </a:xfrm>
          <a:prstGeom prst="rect">
            <a:avLst/>
          </a:prstGeom>
          <a:noFill/>
          <a:effectLst/>
        </p:spPr>
        <p:txBody>
          <a:bodyPr wrap="square" rtlCol="0">
            <a:spAutoFit/>
          </a:bodyPr>
          <a:lstStyle/>
          <a:p>
            <a:pPr indent="457200" algn="just" hangingPunct="0"/>
            <a:r>
              <a:rPr lang="zh-TW" altLang="en-US" dirty="0">
                <a:ea typeface="標楷體" panose="03000509000000000000" pitchFamily="65" charset="-120"/>
              </a:rPr>
              <a:t>十多年前中本聰</a:t>
            </a:r>
            <a:r>
              <a:rPr lang="en-US" altLang="zh-TW" dirty="0">
                <a:ea typeface="標楷體" panose="03000509000000000000" pitchFamily="65" charset="-120"/>
              </a:rPr>
              <a:t>(Satoshi)</a:t>
            </a:r>
            <a:r>
              <a:rPr lang="zh-TW" altLang="en-US" dirty="0">
                <a:ea typeface="標楷體" panose="03000509000000000000" pitchFamily="65" charset="-120"/>
              </a:rPr>
              <a:t>異想天開做了比特幣實驗，連他可能也沒想到在將來會發展成令全球瘋狂的「區塊鏈」浪潮，一時之間的各項娛樂、物流、能源、醫療、金融等都可以區塊鏈，便此有人將它稱為「區塊鏈 </a:t>
            </a:r>
            <a:r>
              <a:rPr lang="en-US" altLang="zh-TW" dirty="0">
                <a:ea typeface="標楷體" panose="03000509000000000000" pitchFamily="65" charset="-120"/>
              </a:rPr>
              <a:t>+</a:t>
            </a:r>
            <a:r>
              <a:rPr lang="zh-TW" altLang="en-US" dirty="0">
                <a:ea typeface="標楷體" panose="03000509000000000000" pitchFamily="65" charset="-120"/>
              </a:rPr>
              <a:t>」，還和「物聯網 </a:t>
            </a:r>
            <a:r>
              <a:rPr lang="en-US" altLang="zh-TW" dirty="0">
                <a:ea typeface="標楷體" panose="03000509000000000000" pitchFamily="65" charset="-120"/>
              </a:rPr>
              <a:t>+</a:t>
            </a:r>
            <a:r>
              <a:rPr lang="zh-TW" altLang="en-US" dirty="0">
                <a:ea typeface="標楷體" panose="03000509000000000000" pitchFamily="65" charset="-120"/>
              </a:rPr>
              <a:t>」畫上了等號，意思則是什麼應用都可以加上區塊鏈創造全新的價值。</a:t>
            </a:r>
            <a:endParaRPr lang="en-US" altLang="zh-TW" dirty="0">
              <a:ea typeface="標楷體" panose="03000509000000000000" pitchFamily="65" charset="-120"/>
            </a:endParaRPr>
          </a:p>
          <a:p>
            <a:pPr indent="457200" algn="just" hangingPunct="0"/>
            <a:endParaRPr lang="en-US" altLang="zh-TW" dirty="0">
              <a:ea typeface="標楷體" panose="03000509000000000000" pitchFamily="65" charset="-120"/>
            </a:endParaRPr>
          </a:p>
          <a:p>
            <a:pPr indent="457200" algn="just" hangingPunct="0"/>
            <a:r>
              <a:rPr lang="zh-TW" altLang="en-US" dirty="0">
                <a:ea typeface="標楷體" panose="03000509000000000000" pitchFamily="65" charset="-120"/>
              </a:rPr>
              <a:t>所以隨著媒體爭相報導下，經過社群不斷擴散放大而增加想像空間，甚至出現「區塊鏈是人類有史以來最偉大的發明」這類荒謬聳動的標題，造成社會大眾的認知與實際情況的落差。</a:t>
            </a:r>
            <a:endParaRPr lang="en-US" altLang="zh-TW" dirty="0">
              <a:ea typeface="標楷體" panose="03000509000000000000" pitchFamily="65" charset="-120"/>
            </a:endParaRPr>
          </a:p>
          <a:p>
            <a:pPr indent="457200" algn="just" hangingPunct="0"/>
            <a:endParaRPr lang="en-US" altLang="zh-TW" dirty="0">
              <a:ea typeface="標楷體" panose="03000509000000000000" pitchFamily="65" charset="-120"/>
            </a:endParaRPr>
          </a:p>
          <a:p>
            <a:pPr indent="457200" algn="just" hangingPunct="0"/>
            <a:r>
              <a:rPr lang="zh-TW" altLang="en-US" dirty="0">
                <a:ea typeface="標楷體" panose="03000509000000000000" pitchFamily="65" charset="-120"/>
              </a:rPr>
              <a:t>因為真正了解區塊鏈的人還是屬於資訊工程領域、有在寫程式的人為主，其餘不同領域的專家，包含金融、行銷、法律、管理等對區塊鏈 其實是一知半解，在認知情況錯誤下幻想各種商業模式及應用就會有困難，也因為這些狀況讓懂區塊鏈的人有很大的操作空間，能夠使用一堆專有名詞唬過那些一知半解的人，而廠商也因看上區塊鏈這些專有名詞難以理解，紛紛將產品套上區塊鏈，到底瞭不了解就先把客戶唬近來再說。</a:t>
            </a:r>
            <a:endParaRPr lang="en-US" altLang="zh-TW" dirty="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8" name="圖片 7">
            <a:extLst>
              <a:ext uri="{FF2B5EF4-FFF2-40B4-BE49-F238E27FC236}">
                <a16:creationId xmlns:a16="http://schemas.microsoft.com/office/drawing/2014/main" id="{2FD28CFC-644D-4DBB-A0FA-919D72AE57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23088" y="365125"/>
            <a:ext cx="2330712" cy="1771102"/>
          </a:xfrm>
          <a:prstGeom prst="rect">
            <a:avLst/>
          </a:prstGeom>
          <a:ln>
            <a:noFill/>
          </a:ln>
          <a:effectLst>
            <a:softEdge rad="112500"/>
          </a:effectLst>
        </p:spPr>
      </p:pic>
    </p:spTree>
    <p:extLst>
      <p:ext uri="{BB962C8B-B14F-4D97-AF65-F5344CB8AC3E}">
        <p14:creationId xmlns:p14="http://schemas.microsoft.com/office/powerpoint/2010/main" val="31556722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總結</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40</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CDF6FCA-93B2-46D4-A921-8EF5B1DFC1F3}"/>
              </a:ext>
            </a:extLst>
          </p:cNvPr>
          <p:cNvSpPr txBox="1"/>
          <p:nvPr/>
        </p:nvSpPr>
        <p:spPr>
          <a:xfrm>
            <a:off x="838200" y="1690688"/>
            <a:ext cx="10515600" cy="2308324"/>
          </a:xfrm>
          <a:prstGeom prst="rect">
            <a:avLst/>
          </a:prstGeom>
          <a:noFill/>
          <a:effectLst/>
        </p:spPr>
        <p:txBody>
          <a:bodyPr wrap="square" rtlCol="0">
            <a:spAutoFit/>
          </a:bodyPr>
          <a:lstStyle/>
          <a:p>
            <a:r>
              <a:rPr lang="zh-TW" altLang="en-US" dirty="0">
                <a:ea typeface="標楷體" panose="03000509000000000000" pitchFamily="65" charset="-120"/>
              </a:rPr>
              <a:t>區塊鏈就是把簡單的事情複雜化</a:t>
            </a:r>
            <a:endParaRPr lang="en-US" altLang="zh-TW" dirty="0">
              <a:ea typeface="標楷體" panose="03000509000000000000" pitchFamily="65" charset="-120"/>
            </a:endParaRPr>
          </a:p>
          <a:p>
            <a:endParaRPr lang="en-US" altLang="zh-TW" dirty="0">
              <a:ea typeface="標楷體" panose="03000509000000000000" pitchFamily="65" charset="-120"/>
            </a:endParaRPr>
          </a:p>
          <a:p>
            <a:r>
              <a:rPr lang="zh-TW" altLang="en-US" dirty="0">
                <a:ea typeface="標楷體" panose="03000509000000000000" pitchFamily="65" charset="-120"/>
              </a:rPr>
              <a:t>應用</a:t>
            </a:r>
            <a:r>
              <a:rPr lang="en-US" altLang="zh-TW" dirty="0">
                <a:ea typeface="標楷體" panose="03000509000000000000" pitchFamily="65" charset="-120"/>
              </a:rPr>
              <a:t>??</a:t>
            </a:r>
          </a:p>
          <a:p>
            <a:r>
              <a:rPr lang="zh-TW" altLang="en-US" dirty="0">
                <a:ea typeface="標楷體" panose="03000509000000000000" pitchFamily="65" charset="-120"/>
              </a:rPr>
              <a:t>炒作</a:t>
            </a:r>
            <a:r>
              <a:rPr lang="en-US" altLang="zh-TW" dirty="0">
                <a:ea typeface="標楷體" panose="03000509000000000000" pitchFamily="65" charset="-120"/>
              </a:rPr>
              <a:t>??</a:t>
            </a:r>
            <a:r>
              <a:rPr lang="zh-TW" altLang="en-US" dirty="0">
                <a:ea typeface="標楷體" panose="03000509000000000000" pitchFamily="65" charset="-120"/>
              </a:rPr>
              <a:t>洗錢</a:t>
            </a:r>
            <a:r>
              <a:rPr lang="en-US" altLang="zh-TW" dirty="0">
                <a:ea typeface="標楷體" panose="03000509000000000000" pitchFamily="65" charset="-120"/>
              </a:rPr>
              <a:t>??</a:t>
            </a:r>
          </a:p>
          <a:p>
            <a:endParaRPr lang="en-US" altLang="zh-TW" dirty="0">
              <a:ea typeface="標楷體" panose="03000509000000000000" pitchFamily="65" charset="-120"/>
            </a:endParaRPr>
          </a:p>
          <a:p>
            <a:r>
              <a:rPr lang="zh-TW" altLang="en-US" dirty="0">
                <a:ea typeface="標楷體" panose="03000509000000000000" pitchFamily="65" charset="-120"/>
              </a:rPr>
              <a:t>智能合約</a:t>
            </a:r>
            <a:endParaRPr lang="en-US" altLang="zh-TW" dirty="0">
              <a:ea typeface="標楷體" panose="03000509000000000000" pitchFamily="65" charset="-120"/>
            </a:endParaRPr>
          </a:p>
          <a:p>
            <a:r>
              <a:rPr lang="en-US" altLang="zh-TW" dirty="0">
                <a:ea typeface="標楷體" panose="03000509000000000000" pitchFamily="65" charset="-120"/>
              </a:rPr>
              <a:t>NFT </a:t>
            </a:r>
          </a:p>
          <a:p>
            <a:r>
              <a:rPr lang="zh-TW" altLang="en-US" dirty="0">
                <a:ea typeface="標楷體" panose="03000509000000000000" pitchFamily="65" charset="-120"/>
              </a:rPr>
              <a:t>龐氏騙局 </a:t>
            </a:r>
            <a:endParaRPr lang="en-US" altLang="zh-TW" dirty="0">
              <a:ea typeface="標楷體" panose="03000509000000000000" pitchFamily="65" charset="-120"/>
            </a:endParaRPr>
          </a:p>
        </p:txBody>
      </p:sp>
    </p:spTree>
    <p:extLst>
      <p:ext uri="{BB962C8B-B14F-4D97-AF65-F5344CB8AC3E}">
        <p14:creationId xmlns:p14="http://schemas.microsoft.com/office/powerpoint/2010/main" val="15696984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參考資料</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41</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1825625"/>
            <a:ext cx="10515600" cy="3139321"/>
          </a:xfrm>
          <a:prstGeom prst="rect">
            <a:avLst/>
          </a:prstGeom>
          <a:noFill/>
          <a:effectLst/>
        </p:spPr>
        <p:txBody>
          <a:bodyPr wrap="square" rtlCol="0">
            <a:spAutoFit/>
          </a:bodyPr>
          <a:lstStyle/>
          <a:p>
            <a:r>
              <a:rPr lang="en-US" altLang="zh-TW" dirty="0">
                <a:ea typeface="標楷體" panose="03000509000000000000" pitchFamily="65" charset="-120"/>
              </a:rPr>
              <a:t>[1-14]</a:t>
            </a:r>
            <a:r>
              <a:rPr lang="zh-TW" altLang="en-US" dirty="0">
                <a:ea typeface="標楷體" panose="03000509000000000000" pitchFamily="65" charset="-120"/>
              </a:rPr>
              <a:t> </a:t>
            </a:r>
            <a:r>
              <a:rPr lang="en-US" altLang="zh-TW" dirty="0">
                <a:ea typeface="標楷體" panose="03000509000000000000" pitchFamily="65" charset="-120"/>
                <a:hlinkClick r:id="rId2"/>
              </a:rPr>
              <a:t>https://www.youtube.com/watch?v=u0paxAJVrNc</a:t>
            </a:r>
            <a:endParaRPr lang="en-US" altLang="zh-TW" dirty="0">
              <a:ea typeface="標楷體" panose="03000509000000000000" pitchFamily="65" charset="-120"/>
            </a:endParaRPr>
          </a:p>
          <a:p>
            <a:r>
              <a:rPr lang="en-US" altLang="zh-TW" dirty="0">
                <a:ea typeface="標楷體" panose="03000509000000000000" pitchFamily="65" charset="-120"/>
              </a:rPr>
              <a:t>[5] </a:t>
            </a:r>
            <a:r>
              <a:rPr lang="en-US" altLang="zh-TW" dirty="0">
                <a:ea typeface="標楷體" panose="03000509000000000000" pitchFamily="65" charset="-120"/>
                <a:hlinkClick r:id="rId3"/>
              </a:rPr>
              <a:t>https://zh.wikipedia.org/wiki/%E4%B8%AD%E6%9C%AC%E8%81%AA</a:t>
            </a:r>
            <a:endParaRPr lang="en-US" altLang="zh-TW" dirty="0">
              <a:ea typeface="標楷體" panose="03000509000000000000" pitchFamily="65" charset="-120"/>
            </a:endParaRPr>
          </a:p>
          <a:p>
            <a:r>
              <a:rPr lang="en-US" altLang="zh-TW" dirty="0">
                <a:ea typeface="標楷體" panose="03000509000000000000" pitchFamily="65" charset="-120"/>
              </a:rPr>
              <a:t>[6] </a:t>
            </a:r>
            <a:r>
              <a:rPr lang="en-US" altLang="zh-TW" dirty="0">
                <a:ea typeface="標楷體" panose="03000509000000000000" pitchFamily="65" charset="-120"/>
                <a:hlinkClick r:id="rId4"/>
              </a:rPr>
              <a:t>https://aska85073130-tw.webnode.tw/</a:t>
            </a:r>
            <a:endParaRPr lang="en-US" altLang="zh-TW" dirty="0">
              <a:ea typeface="標楷體" panose="03000509000000000000" pitchFamily="65" charset="-120"/>
            </a:endParaRPr>
          </a:p>
          <a:p>
            <a:r>
              <a:rPr lang="en-US" altLang="zh-TW" dirty="0">
                <a:ea typeface="標楷體" panose="03000509000000000000" pitchFamily="65" charset="-120"/>
              </a:rPr>
              <a:t>[15-24]</a:t>
            </a:r>
            <a:r>
              <a:rPr lang="zh-TW" altLang="en-US" dirty="0">
                <a:ea typeface="標楷體" panose="03000509000000000000" pitchFamily="65" charset="-120"/>
              </a:rPr>
              <a:t> </a:t>
            </a:r>
            <a:r>
              <a:rPr lang="en-US" altLang="zh-TW" dirty="0">
                <a:ea typeface="標楷體" panose="03000509000000000000" pitchFamily="65" charset="-120"/>
                <a:hlinkClick r:id="rId5"/>
              </a:rPr>
              <a:t>https://www.youtube.com/watch?v=zJBAf5NiGOo</a:t>
            </a:r>
            <a:endParaRPr lang="en-US" altLang="zh-TW" dirty="0">
              <a:ea typeface="標楷體" panose="03000509000000000000" pitchFamily="65" charset="-120"/>
            </a:endParaRPr>
          </a:p>
          <a:p>
            <a:r>
              <a:rPr lang="en-US" altLang="zh-TW" dirty="0">
                <a:ea typeface="標楷體" panose="03000509000000000000" pitchFamily="65" charset="-120"/>
              </a:rPr>
              <a:t>[25-35]</a:t>
            </a:r>
            <a:r>
              <a:rPr lang="zh-TW" altLang="en-US" dirty="0">
                <a:ea typeface="標楷體" panose="03000509000000000000" pitchFamily="65" charset="-120"/>
              </a:rPr>
              <a:t> </a:t>
            </a:r>
            <a:r>
              <a:rPr lang="en-US" altLang="zh-TW" dirty="0">
                <a:ea typeface="標楷體" panose="03000509000000000000" pitchFamily="65" charset="-120"/>
                <a:hlinkClick r:id="rId6"/>
              </a:rPr>
              <a:t>https://www.youtube.com/watch?v=OB6NpMOg_Rc&amp;t=1174s</a:t>
            </a:r>
            <a:endParaRPr lang="en-US" altLang="zh-TW" dirty="0">
              <a:ea typeface="標楷體" panose="03000509000000000000" pitchFamily="65" charset="-120"/>
            </a:endParaRPr>
          </a:p>
          <a:p>
            <a:r>
              <a:rPr lang="en-US" altLang="zh-TW" dirty="0">
                <a:ea typeface="標楷體" panose="03000509000000000000" pitchFamily="65" charset="-120"/>
              </a:rPr>
              <a:t>[37] </a:t>
            </a:r>
            <a:r>
              <a:rPr lang="en-US" altLang="zh-TW" dirty="0">
                <a:ea typeface="標楷體" panose="03000509000000000000" pitchFamily="65" charset="-120"/>
                <a:hlinkClick r:id="rId7"/>
              </a:rPr>
              <a:t>https://www.blocktempo.com/ministry-of-justice-used-blockchain-to-build-the-new-lawyer-searching-system/</a:t>
            </a:r>
            <a:endParaRPr lang="en-US" altLang="zh-TW" dirty="0">
              <a:ea typeface="標楷體" panose="03000509000000000000" pitchFamily="65" charset="-120"/>
            </a:endParaRPr>
          </a:p>
          <a:p>
            <a:r>
              <a:rPr lang="en-US" altLang="zh-TW" dirty="0">
                <a:ea typeface="標楷體" panose="03000509000000000000" pitchFamily="65" charset="-120"/>
              </a:rPr>
              <a:t>[37] </a:t>
            </a:r>
            <a:r>
              <a:rPr lang="en-US" altLang="zh-TW" dirty="0">
                <a:ea typeface="標楷體" panose="03000509000000000000" pitchFamily="65" charset="-120"/>
                <a:hlinkClick r:id="rId8"/>
              </a:rPr>
              <a:t>https://lawyerbc.moj.gov.tw/</a:t>
            </a:r>
            <a:endParaRPr lang="en-US" altLang="zh-TW" dirty="0">
              <a:ea typeface="標楷體" panose="03000509000000000000" pitchFamily="65" charset="-120"/>
            </a:endParaRPr>
          </a:p>
          <a:p>
            <a:r>
              <a:rPr lang="en-US" altLang="zh-TW" dirty="0">
                <a:ea typeface="標楷體" panose="03000509000000000000" pitchFamily="65" charset="-120"/>
              </a:rPr>
              <a:t>[36-39]</a:t>
            </a:r>
            <a:r>
              <a:rPr lang="zh-TW" altLang="en-US" dirty="0">
                <a:ea typeface="標楷體" panose="03000509000000000000" pitchFamily="65" charset="-120"/>
              </a:rPr>
              <a:t> </a:t>
            </a:r>
            <a:r>
              <a:rPr lang="en-US" altLang="zh-TW" dirty="0">
                <a:ea typeface="標楷體" panose="03000509000000000000" pitchFamily="65" charset="-120"/>
                <a:hlinkClick r:id="rId9"/>
              </a:rPr>
              <a:t>https://www.youtube.com/watch?v=Tx1nXbIjMvs</a:t>
            </a:r>
            <a:endParaRPr lang="en-US" altLang="zh-TW" dirty="0">
              <a:ea typeface="標楷體" panose="03000509000000000000" pitchFamily="65" charset="-120"/>
            </a:endParaRPr>
          </a:p>
          <a:p>
            <a:endParaRPr lang="en-US" altLang="zh-TW" dirty="0">
              <a:ea typeface="標楷體" panose="03000509000000000000" pitchFamily="65" charset="-120"/>
            </a:endParaRPr>
          </a:p>
          <a:p>
            <a:endParaRPr lang="zh-TW" altLang="en-US" dirty="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06789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42</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509806"/>
            <a:ext cx="10515600" cy="646331"/>
          </a:xfrm>
          <a:prstGeom prst="rect">
            <a:avLst/>
          </a:prstGeom>
          <a:noFill/>
        </p:spPr>
        <p:txBody>
          <a:bodyPr wrap="square" rtlCol="0">
            <a:spAutoFit/>
          </a:bodyPr>
          <a:lstStyle/>
          <a:p>
            <a:pPr algn="ctr"/>
            <a:r>
              <a:rPr lang="en-US" altLang="zh-TW" sz="3600" dirty="0">
                <a:ea typeface="標楷體" panose="03000509000000000000" pitchFamily="65" charset="-120"/>
              </a:rPr>
              <a:t>END</a:t>
            </a:r>
            <a:endParaRPr lang="zh-TW" altLang="en-US" sz="3600" dirty="0">
              <a:ea typeface="標楷體" panose="03000509000000000000" pitchFamily="65" charset="-120"/>
            </a:endParaRPr>
          </a:p>
        </p:txBody>
      </p:sp>
      <p:sp>
        <p:nvSpPr>
          <p:cNvPr id="6" name="文字方塊 5">
            <a:extLst>
              <a:ext uri="{FF2B5EF4-FFF2-40B4-BE49-F238E27FC236}">
                <a16:creationId xmlns:a16="http://schemas.microsoft.com/office/drawing/2014/main" id="{6FF9ECFA-0976-4AC7-A96A-853600BD2118}"/>
              </a:ext>
            </a:extLst>
          </p:cNvPr>
          <p:cNvSpPr txBox="1"/>
          <p:nvPr/>
        </p:nvSpPr>
        <p:spPr>
          <a:xfrm>
            <a:off x="-7980680" y="2699358"/>
            <a:ext cx="10515600" cy="646331"/>
          </a:xfrm>
          <a:prstGeom prst="rect">
            <a:avLst/>
          </a:prstGeom>
          <a:noFill/>
        </p:spPr>
        <p:txBody>
          <a:bodyPr wrap="square" rtlCol="0">
            <a:spAutoFit/>
          </a:bodyPr>
          <a:lstStyle/>
          <a:p>
            <a:pPr algn="ctr"/>
            <a:r>
              <a:rPr lang="zh-TW" altLang="en-US" sz="3600" dirty="0">
                <a:ea typeface="標楷體" panose="03000509000000000000" pitchFamily="65" charset="-120"/>
              </a:rPr>
              <a:t>報告人：吳承翰 報告完畢</a:t>
            </a:r>
          </a:p>
        </p:txBody>
      </p:sp>
    </p:spTree>
    <p:extLst>
      <p:ext uri="{BB962C8B-B14F-4D97-AF65-F5344CB8AC3E}">
        <p14:creationId xmlns:p14="http://schemas.microsoft.com/office/powerpoint/2010/main" val="3453588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fill="hold" grpId="0" nodeType="afterEffect">
                                  <p:stCondLst>
                                    <p:cond delay="0"/>
                                  </p:stCondLst>
                                  <p:childTnLst>
                                    <p:animMotion origin="layout" path="M 1.43659 -7.40741E-7 L -3.1225E-17 -7.40741E-7 " pathEditMode="relative" rAng="0" ptsTypes="AA">
                                      <p:cBhvr>
                                        <p:cTn id="6" dur="10000" fill="hold"/>
                                        <p:tgtEl>
                                          <p:spTgt spid="6"/>
                                        </p:tgtEl>
                                        <p:attrNameLst>
                                          <p:attrName>ppt_x</p:attrName>
                                          <p:attrName>ppt_y</p:attrName>
                                        </p:attrNameLst>
                                      </p:cBhvr>
                                      <p:rCtr x="-71289" y="0"/>
                                    </p:animMotion>
                                  </p:childTnLst>
                                </p:cTn>
                              </p:par>
                              <p:par>
                                <p:cTn id="7" presetID="42" presetClass="path" presetSubtype="0" repeatCount="indefinite" fill="hold" grpId="0" nodeType="withEffect">
                                  <p:stCondLst>
                                    <p:cond delay="0"/>
                                  </p:stCondLst>
                                  <p:childTnLst>
                                    <p:animMotion origin="layout" path="M 0 1.05555 L 0 2.22222E-6 " pathEditMode="relative" rAng="0" ptsTypes="AA">
                                      <p:cBhvr>
                                        <p:cTn id="8" dur="5000" fill="hold"/>
                                        <p:tgtEl>
                                          <p:spTgt spid="5"/>
                                        </p:tgtEl>
                                        <p:attrNameLst>
                                          <p:attrName>ppt_x</p:attrName>
                                          <p:attrName>ppt_y</p:attrName>
                                        </p:attrNameLst>
                                      </p:cBhvr>
                                      <p:rCtr x="0" y="-5284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區塊鏈起源</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5</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1825625"/>
            <a:ext cx="10515600" cy="1200329"/>
          </a:xfrm>
          <a:prstGeom prst="rect">
            <a:avLst/>
          </a:prstGeom>
          <a:noFill/>
          <a:effectLst/>
        </p:spPr>
        <p:txBody>
          <a:bodyPr wrap="square" rtlCol="0">
            <a:spAutoFit/>
          </a:bodyPr>
          <a:lstStyle/>
          <a:p>
            <a:pPr indent="457200" algn="just" hangingPunct="0"/>
            <a:r>
              <a:rPr lang="zh-TW" altLang="en-US" dirty="0">
                <a:ea typeface="標楷體" panose="03000509000000000000" pitchFamily="65" charset="-120"/>
              </a:rPr>
              <a:t>區塊鏈起源於比特幣，發明人中本聰</a:t>
            </a:r>
            <a:r>
              <a:rPr lang="en-US" altLang="zh-TW" dirty="0">
                <a:ea typeface="標楷體" panose="03000509000000000000" pitchFamily="65" charset="-120"/>
              </a:rPr>
              <a:t>(Satoshi)</a:t>
            </a:r>
            <a:r>
              <a:rPr lang="zh-TW" altLang="en-US" dirty="0">
                <a:ea typeface="標楷體" panose="03000509000000000000" pitchFamily="65" charset="-120"/>
              </a:rPr>
              <a:t>「在</a:t>
            </a:r>
            <a:r>
              <a:rPr lang="en-US" altLang="zh-TW" dirty="0">
                <a:ea typeface="標楷體" panose="03000509000000000000" pitchFamily="65" charset="-120"/>
              </a:rPr>
              <a:t>2008</a:t>
            </a:r>
            <a:r>
              <a:rPr lang="zh-TW" altLang="en-US" dirty="0">
                <a:ea typeface="標楷體" panose="03000509000000000000" pitchFamily="65" charset="-120"/>
              </a:rPr>
              <a:t>年發表了一篇名為</a:t>
            </a:r>
            <a:r>
              <a:rPr lang="en-US" altLang="zh-TW" dirty="0">
                <a:ea typeface="標楷體" panose="03000509000000000000" pitchFamily="65" charset="-120"/>
              </a:rPr>
              <a:t>《</a:t>
            </a:r>
            <a:r>
              <a:rPr lang="zh-TW" altLang="en-US" dirty="0">
                <a:ea typeface="標楷體" panose="03000509000000000000" pitchFamily="65" charset="-120"/>
              </a:rPr>
              <a:t>比特幣：一種對等式的電子現金系統</a:t>
            </a:r>
            <a:r>
              <a:rPr lang="en-US" altLang="zh-TW" dirty="0">
                <a:ea typeface="標楷體" panose="03000509000000000000" pitchFamily="65" charset="-120"/>
              </a:rPr>
              <a:t>》</a:t>
            </a:r>
            <a:r>
              <a:rPr lang="zh-TW" altLang="en-US" dirty="0">
                <a:ea typeface="標楷體" panose="03000509000000000000" pitchFamily="65" charset="-120"/>
              </a:rPr>
              <a:t>（</a:t>
            </a:r>
            <a:r>
              <a:rPr lang="en-US" altLang="zh-TW" dirty="0">
                <a:ea typeface="標楷體" panose="03000509000000000000" pitchFamily="65" charset="-120"/>
              </a:rPr>
              <a:t>Bitcoin: A Peer-to-Peer Electronic Cash System</a:t>
            </a:r>
            <a:r>
              <a:rPr lang="zh-TW" altLang="en-US" dirty="0">
                <a:ea typeface="標楷體" panose="03000509000000000000" pitchFamily="65" charset="-120"/>
              </a:rPr>
              <a:t>）的論文」，提出了稱為「比特幣」的電子貨幣及演算法，由於比特幣不適合即時大量的小額交易，而在法規上也有一疑義難被主管機關接受，因此有人將比特幣的部分技術抽離出來尋找新的應用，並取了新名字區塊鏈</a:t>
            </a:r>
            <a:r>
              <a:rPr lang="en-US" altLang="zh-TW" dirty="0">
                <a:ea typeface="標楷體" panose="03000509000000000000" pitchFamily="65" charset="-120"/>
              </a:rPr>
              <a:t>(Blockchain)</a:t>
            </a:r>
            <a:r>
              <a:rPr lang="zh-TW" altLang="en-US" dirty="0">
                <a:ea typeface="標楷體" panose="03000509000000000000" pitchFamily="65" charset="-120"/>
              </a:rPr>
              <a:t>。</a:t>
            </a:r>
            <a:endParaRPr lang="en-US" altLang="zh-TW" dirty="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28AA6A71-F335-4FAC-8F66-7F589B31FB42}"/>
              </a:ext>
            </a:extLst>
          </p:cNvPr>
          <p:cNvSpPr txBox="1"/>
          <p:nvPr/>
        </p:nvSpPr>
        <p:spPr>
          <a:xfrm>
            <a:off x="838200" y="3244334"/>
            <a:ext cx="10515600" cy="1200329"/>
          </a:xfrm>
          <a:prstGeom prst="rect">
            <a:avLst/>
          </a:prstGeom>
          <a:noFill/>
          <a:effectLst/>
        </p:spPr>
        <p:txBody>
          <a:bodyPr wrap="square" rtlCol="0">
            <a:spAutoFit/>
          </a:bodyPr>
          <a:lstStyle/>
          <a:p>
            <a:pPr indent="457200"/>
            <a:r>
              <a:rPr lang="zh-TW" altLang="en-US" dirty="0">
                <a:ea typeface="標楷體" panose="03000509000000000000" pitchFamily="65" charset="-120"/>
              </a:rPr>
              <a:t>從</a:t>
            </a:r>
            <a:r>
              <a:rPr lang="en-US" altLang="zh-TW" dirty="0">
                <a:ea typeface="標楷體" panose="03000509000000000000" pitchFamily="65" charset="-120"/>
              </a:rPr>
              <a:t>2009</a:t>
            </a:r>
            <a:r>
              <a:rPr lang="zh-TW" altLang="en-US" dirty="0">
                <a:ea typeface="標楷體" panose="03000509000000000000" pitchFamily="65" charset="-120"/>
              </a:rPr>
              <a:t>年比特幣區塊鏈開始運作，至目前已超過</a:t>
            </a:r>
            <a:r>
              <a:rPr lang="en-US" altLang="zh-TW" dirty="0">
                <a:ea typeface="標楷體" panose="03000509000000000000" pitchFamily="65" charset="-120"/>
              </a:rPr>
              <a:t>10</a:t>
            </a:r>
            <a:r>
              <a:rPr lang="zh-TW" altLang="en-US" dirty="0">
                <a:ea typeface="標楷體" panose="03000509000000000000" pitchFamily="65" charset="-120"/>
              </a:rPr>
              <a:t>年，由於大量錯誤觀念被社群媒體傳遞，例如：可以取代傳統貨幣即將被大量使用，只有</a:t>
            </a:r>
            <a:r>
              <a:rPr lang="en-US" altLang="zh-TW" dirty="0">
                <a:ea typeface="標楷體" panose="03000509000000000000" pitchFamily="65" charset="-120"/>
              </a:rPr>
              <a:t>2100</a:t>
            </a:r>
            <a:r>
              <a:rPr lang="zh-TW" altLang="en-US" dirty="0">
                <a:ea typeface="標楷體" panose="03000509000000000000" pitchFamily="65" charset="-120"/>
              </a:rPr>
              <a:t>萬枚總量固定具有稀缺性所以比黃金保值，再加上大量持有比特幣的人刻意炒作，在一時間市場上出現許多人投入、投機氣氛濃厚，那麼比特幣、區塊鏈到底又是什麼？</a:t>
            </a:r>
            <a:endParaRPr lang="en-US" altLang="zh-TW" dirty="0">
              <a:ea typeface="標楷體" panose="03000509000000000000" pitchFamily="65" charset="-120"/>
            </a:endParaRPr>
          </a:p>
        </p:txBody>
      </p:sp>
      <p:pic>
        <p:nvPicPr>
          <p:cNvPr id="11" name="圖片 10">
            <a:extLst>
              <a:ext uri="{FF2B5EF4-FFF2-40B4-BE49-F238E27FC236}">
                <a16:creationId xmlns:a16="http://schemas.microsoft.com/office/drawing/2014/main" id="{74BEE78E-8BA0-4F71-A0E9-C6FA34AFB5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4248" y="4387154"/>
            <a:ext cx="3743504" cy="2105721"/>
          </a:xfrm>
          <a:prstGeom prst="rect">
            <a:avLst/>
          </a:prstGeom>
        </p:spPr>
      </p:pic>
      <p:pic>
        <p:nvPicPr>
          <p:cNvPr id="12" name="圖片 11">
            <a:extLst>
              <a:ext uri="{FF2B5EF4-FFF2-40B4-BE49-F238E27FC236}">
                <a16:creationId xmlns:a16="http://schemas.microsoft.com/office/drawing/2014/main" id="{2D29656D-BD2D-4668-BCB8-2F34B2563B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4248" y="4387153"/>
            <a:ext cx="3743504" cy="2105721"/>
          </a:xfrm>
          <a:prstGeom prst="rect">
            <a:avLst/>
          </a:prstGeom>
        </p:spPr>
      </p:pic>
      <p:pic>
        <p:nvPicPr>
          <p:cNvPr id="13" name="圖片 12">
            <a:extLst>
              <a:ext uri="{FF2B5EF4-FFF2-40B4-BE49-F238E27FC236}">
                <a16:creationId xmlns:a16="http://schemas.microsoft.com/office/drawing/2014/main" id="{7A8F5D70-18BA-4276-A159-8BB7FE3E06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4248" y="4387153"/>
            <a:ext cx="3743504" cy="2105721"/>
          </a:xfrm>
          <a:prstGeom prst="rect">
            <a:avLst/>
          </a:prstGeom>
        </p:spPr>
      </p:pic>
    </p:spTree>
    <p:extLst>
      <p:ext uri="{BB962C8B-B14F-4D97-AF65-F5344CB8AC3E}">
        <p14:creationId xmlns:p14="http://schemas.microsoft.com/office/powerpoint/2010/main" val="3679904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區塊鏈起源</a:t>
            </a:r>
          </a:p>
        </p:txBody>
      </p:sp>
      <p:pic>
        <p:nvPicPr>
          <p:cNvPr id="8" name="內容版面配置區 7">
            <a:extLst>
              <a:ext uri="{FF2B5EF4-FFF2-40B4-BE49-F238E27FC236}">
                <a16:creationId xmlns:a16="http://schemas.microsoft.com/office/drawing/2014/main" id="{4A0692C0-387B-45A2-98DC-D06E1AFB775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2094" r="32395"/>
          <a:stretch/>
        </p:blipFill>
        <p:spPr>
          <a:xfrm>
            <a:off x="1764805" y="1690688"/>
            <a:ext cx="1192683" cy="1800000"/>
          </a:xfrm>
        </p:spPr>
      </p:pic>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6</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1675030" y="5605949"/>
            <a:ext cx="1372229" cy="646331"/>
          </a:xfrm>
          <a:prstGeom prst="rect">
            <a:avLst/>
          </a:prstGeom>
          <a:noFill/>
          <a:effectLst/>
        </p:spPr>
        <p:txBody>
          <a:bodyPr wrap="square" rtlCol="0">
            <a:spAutoFit/>
          </a:bodyPr>
          <a:lstStyle/>
          <a:p>
            <a:r>
              <a:rPr lang="zh-TW" altLang="en-US" dirty="0">
                <a:ea typeface="標楷體" panose="03000509000000000000" pitchFamily="65" charset="-120"/>
              </a:rPr>
              <a:t>比特幣帳本</a:t>
            </a:r>
            <a:endParaRPr lang="en-US" altLang="zh-TW" dirty="0">
              <a:ea typeface="標楷體" panose="03000509000000000000" pitchFamily="65" charset="-120"/>
            </a:endParaRPr>
          </a:p>
          <a:p>
            <a:r>
              <a:rPr lang="en-US" altLang="zh-TW" dirty="0">
                <a:ea typeface="標楷體" panose="03000509000000000000" pitchFamily="65" charset="-120"/>
              </a:rPr>
              <a:t>(BTC ledger)</a:t>
            </a:r>
            <a:endParaRPr lang="zh-TW" altLang="en-US" dirty="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a:extLst>
              <a:ext uri="{FF2B5EF4-FFF2-40B4-BE49-F238E27FC236}">
                <a16:creationId xmlns:a16="http://schemas.microsoft.com/office/drawing/2014/main" id="{FC9D99C5-47BB-4A41-93A6-62D06E908253}"/>
              </a:ext>
            </a:extLst>
          </p:cNvPr>
          <p:cNvSpPr txBox="1"/>
          <p:nvPr/>
        </p:nvSpPr>
        <p:spPr>
          <a:xfrm>
            <a:off x="1764805" y="3550340"/>
            <a:ext cx="1192683" cy="369332"/>
          </a:xfrm>
          <a:prstGeom prst="rect">
            <a:avLst/>
          </a:prstGeom>
          <a:noFill/>
          <a:effectLst/>
        </p:spPr>
        <p:txBody>
          <a:bodyPr wrap="square" rtlCol="0">
            <a:spAutoFit/>
          </a:bodyPr>
          <a:lstStyle/>
          <a:p>
            <a:pPr algn="ctr"/>
            <a:r>
              <a:rPr lang="zh-TW" altLang="en-US" dirty="0">
                <a:ea typeface="標楷體" panose="03000509000000000000" pitchFamily="65" charset="-120"/>
              </a:rPr>
              <a:t>軍如</a:t>
            </a:r>
          </a:p>
        </p:txBody>
      </p:sp>
      <p:cxnSp>
        <p:nvCxnSpPr>
          <p:cNvPr id="10" name="直線接點 9">
            <a:extLst>
              <a:ext uri="{FF2B5EF4-FFF2-40B4-BE49-F238E27FC236}">
                <a16:creationId xmlns:a16="http://schemas.microsoft.com/office/drawing/2014/main" id="{979666DB-0420-49F8-BEE5-998D0FE7AD8E}"/>
              </a:ext>
            </a:extLst>
          </p:cNvPr>
          <p:cNvCxnSpPr>
            <a:cxnSpLocks/>
          </p:cNvCxnSpPr>
          <p:nvPr/>
        </p:nvCxnSpPr>
        <p:spPr>
          <a:xfrm>
            <a:off x="3242594" y="2590688"/>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1" name="內容版面配置區 7">
            <a:extLst>
              <a:ext uri="{FF2B5EF4-FFF2-40B4-BE49-F238E27FC236}">
                <a16:creationId xmlns:a16="http://schemas.microsoft.com/office/drawing/2014/main" id="{F58A8EA3-C9FD-4AE2-BA8D-7582F3443D06}"/>
              </a:ext>
            </a:extLst>
          </p:cNvPr>
          <p:cNvPicPr>
            <a:picLocks noChangeAspect="1"/>
          </p:cNvPicPr>
          <p:nvPr/>
        </p:nvPicPr>
        <p:blipFill rotWithShape="1">
          <a:blip r:embed="rId2">
            <a:extLst>
              <a:ext uri="{28A0092B-C50C-407E-A947-70E740481C1C}">
                <a14:useLocalDpi xmlns:a14="http://schemas.microsoft.com/office/drawing/2010/main" val="0"/>
              </a:ext>
            </a:extLst>
          </a:blip>
          <a:srcRect l="32094" r="32395"/>
          <a:stretch/>
        </p:blipFill>
        <p:spPr>
          <a:xfrm>
            <a:off x="5420773" y="1690688"/>
            <a:ext cx="1192683" cy="1800000"/>
          </a:xfrm>
          <a:prstGeom prst="rect">
            <a:avLst/>
          </a:prstGeom>
        </p:spPr>
      </p:pic>
      <p:sp>
        <p:nvSpPr>
          <p:cNvPr id="12" name="文字方塊 11">
            <a:extLst>
              <a:ext uri="{FF2B5EF4-FFF2-40B4-BE49-F238E27FC236}">
                <a16:creationId xmlns:a16="http://schemas.microsoft.com/office/drawing/2014/main" id="{9514DE98-3B45-474A-9C11-4A2CA7FF5452}"/>
              </a:ext>
            </a:extLst>
          </p:cNvPr>
          <p:cNvSpPr txBox="1"/>
          <p:nvPr/>
        </p:nvSpPr>
        <p:spPr>
          <a:xfrm>
            <a:off x="5420773" y="3550340"/>
            <a:ext cx="1192683" cy="369332"/>
          </a:xfrm>
          <a:prstGeom prst="rect">
            <a:avLst/>
          </a:prstGeom>
          <a:noFill/>
          <a:effectLst/>
        </p:spPr>
        <p:txBody>
          <a:bodyPr wrap="square" rtlCol="0">
            <a:spAutoFit/>
          </a:bodyPr>
          <a:lstStyle/>
          <a:p>
            <a:pPr algn="ctr"/>
            <a:r>
              <a:rPr lang="zh-TW" altLang="en-US" dirty="0">
                <a:ea typeface="標楷體" panose="03000509000000000000" pitchFamily="65" charset="-120"/>
              </a:rPr>
              <a:t>四海</a:t>
            </a:r>
          </a:p>
        </p:txBody>
      </p:sp>
      <p:pic>
        <p:nvPicPr>
          <p:cNvPr id="13" name="內容版面配置區 7">
            <a:extLst>
              <a:ext uri="{FF2B5EF4-FFF2-40B4-BE49-F238E27FC236}">
                <a16:creationId xmlns:a16="http://schemas.microsoft.com/office/drawing/2014/main" id="{FEBDF87D-5048-4BE9-870D-72F56F9BEFDF}"/>
              </a:ext>
            </a:extLst>
          </p:cNvPr>
          <p:cNvPicPr>
            <a:picLocks noChangeAspect="1"/>
          </p:cNvPicPr>
          <p:nvPr/>
        </p:nvPicPr>
        <p:blipFill rotWithShape="1">
          <a:blip r:embed="rId2">
            <a:extLst>
              <a:ext uri="{28A0092B-C50C-407E-A947-70E740481C1C}">
                <a14:useLocalDpi xmlns:a14="http://schemas.microsoft.com/office/drawing/2010/main" val="0"/>
              </a:ext>
            </a:extLst>
          </a:blip>
          <a:srcRect l="32094" r="32395"/>
          <a:stretch/>
        </p:blipFill>
        <p:spPr>
          <a:xfrm>
            <a:off x="8996505" y="1690688"/>
            <a:ext cx="1192683" cy="1800000"/>
          </a:xfrm>
          <a:prstGeom prst="rect">
            <a:avLst/>
          </a:prstGeom>
        </p:spPr>
      </p:pic>
      <p:sp>
        <p:nvSpPr>
          <p:cNvPr id="14" name="文字方塊 13">
            <a:extLst>
              <a:ext uri="{FF2B5EF4-FFF2-40B4-BE49-F238E27FC236}">
                <a16:creationId xmlns:a16="http://schemas.microsoft.com/office/drawing/2014/main" id="{B764BBCC-A9BE-4555-87AD-7D310F388B2B}"/>
              </a:ext>
            </a:extLst>
          </p:cNvPr>
          <p:cNvSpPr txBox="1"/>
          <p:nvPr/>
        </p:nvSpPr>
        <p:spPr>
          <a:xfrm>
            <a:off x="8996505" y="3550340"/>
            <a:ext cx="1192683" cy="369332"/>
          </a:xfrm>
          <a:prstGeom prst="rect">
            <a:avLst/>
          </a:prstGeom>
          <a:noFill/>
          <a:effectLst/>
        </p:spPr>
        <p:txBody>
          <a:bodyPr wrap="square" rtlCol="0">
            <a:spAutoFit/>
          </a:bodyPr>
          <a:lstStyle/>
          <a:p>
            <a:pPr algn="ctr"/>
            <a:r>
              <a:rPr lang="zh-TW" altLang="en-US" dirty="0">
                <a:ea typeface="標楷體" panose="03000509000000000000" pitchFamily="65" charset="-120"/>
              </a:rPr>
              <a:t>丁丁</a:t>
            </a:r>
          </a:p>
        </p:txBody>
      </p:sp>
      <p:cxnSp>
        <p:nvCxnSpPr>
          <p:cNvPr id="15" name="直線接點 14">
            <a:extLst>
              <a:ext uri="{FF2B5EF4-FFF2-40B4-BE49-F238E27FC236}">
                <a16:creationId xmlns:a16="http://schemas.microsoft.com/office/drawing/2014/main" id="{BDACE320-99A6-4BE6-AE25-7114CE214D5C}"/>
              </a:ext>
            </a:extLst>
          </p:cNvPr>
          <p:cNvCxnSpPr>
            <a:cxnSpLocks/>
          </p:cNvCxnSpPr>
          <p:nvPr/>
        </p:nvCxnSpPr>
        <p:spPr>
          <a:xfrm>
            <a:off x="6814547" y="2590688"/>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7" name="圖片 16">
            <a:extLst>
              <a:ext uri="{FF2B5EF4-FFF2-40B4-BE49-F238E27FC236}">
                <a16:creationId xmlns:a16="http://schemas.microsoft.com/office/drawing/2014/main" id="{C41E7729-DCBF-4ED2-8633-82BD465F26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5208" y="4528835"/>
            <a:ext cx="1051875" cy="1080000"/>
          </a:xfrm>
          <a:prstGeom prst="rect">
            <a:avLst/>
          </a:prstGeom>
        </p:spPr>
      </p:pic>
      <p:cxnSp>
        <p:nvCxnSpPr>
          <p:cNvPr id="18" name="直線接點 17">
            <a:extLst>
              <a:ext uri="{FF2B5EF4-FFF2-40B4-BE49-F238E27FC236}">
                <a16:creationId xmlns:a16="http://schemas.microsoft.com/office/drawing/2014/main" id="{8B77FA3F-3C70-49E3-8A4D-8C9E43FD1CB5}"/>
              </a:ext>
            </a:extLst>
          </p:cNvPr>
          <p:cNvCxnSpPr>
            <a:cxnSpLocks/>
          </p:cNvCxnSpPr>
          <p:nvPr/>
        </p:nvCxnSpPr>
        <p:spPr>
          <a:xfrm>
            <a:off x="3394994" y="2743088"/>
            <a:ext cx="1893073" cy="0"/>
          </a:xfrm>
          <a:prstGeom prst="line">
            <a:avLst/>
          </a:prstGeom>
          <a:ln w="38100">
            <a:solidFill>
              <a:schemeClr val="tx2"/>
            </a:solidFill>
            <a:prstDash val="solid"/>
            <a:headEnd type="triangl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直線接點 18">
            <a:extLst>
              <a:ext uri="{FF2B5EF4-FFF2-40B4-BE49-F238E27FC236}">
                <a16:creationId xmlns:a16="http://schemas.microsoft.com/office/drawing/2014/main" id="{5F2E39EF-5BB8-4874-B4AD-2C76939BB4F9}"/>
              </a:ext>
            </a:extLst>
          </p:cNvPr>
          <p:cNvCxnSpPr>
            <a:cxnSpLocks/>
          </p:cNvCxnSpPr>
          <p:nvPr/>
        </p:nvCxnSpPr>
        <p:spPr>
          <a:xfrm>
            <a:off x="6951834" y="2743088"/>
            <a:ext cx="1893073" cy="0"/>
          </a:xfrm>
          <a:prstGeom prst="line">
            <a:avLst/>
          </a:prstGeom>
          <a:ln w="38100">
            <a:solidFill>
              <a:schemeClr val="tx2"/>
            </a:solidFill>
            <a:prstDash val="solid"/>
            <a:headEnd type="triangle" w="med" len="med"/>
            <a:tailEnd type="non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aphicFrame>
        <p:nvGraphicFramePr>
          <p:cNvPr id="20" name="表格 20">
            <a:extLst>
              <a:ext uri="{FF2B5EF4-FFF2-40B4-BE49-F238E27FC236}">
                <a16:creationId xmlns:a16="http://schemas.microsoft.com/office/drawing/2014/main" id="{BEFBFF62-8CF7-4E1B-86CA-3901B93E2661}"/>
              </a:ext>
            </a:extLst>
          </p:cNvPr>
          <p:cNvGraphicFramePr>
            <a:graphicFrameLocks noGrp="1"/>
          </p:cNvGraphicFramePr>
          <p:nvPr>
            <p:extLst>
              <p:ext uri="{D42A27DB-BD31-4B8C-83A1-F6EECF244321}">
                <p14:modId xmlns:p14="http://schemas.microsoft.com/office/powerpoint/2010/main" val="4150015228"/>
              </p:ext>
            </p:extLst>
          </p:nvPr>
        </p:nvGraphicFramePr>
        <p:xfrm>
          <a:off x="4114856" y="4543088"/>
          <a:ext cx="3962289" cy="1492664"/>
        </p:xfrm>
        <a:graphic>
          <a:graphicData uri="http://schemas.openxmlformats.org/drawingml/2006/table">
            <a:tbl>
              <a:tblPr firstRow="1" bandRow="1">
                <a:tableStyleId>{073A0DAA-6AF3-43AB-8588-CEC1D06C72B9}</a:tableStyleId>
              </a:tblPr>
              <a:tblGrid>
                <a:gridCol w="1320763">
                  <a:extLst>
                    <a:ext uri="{9D8B030D-6E8A-4147-A177-3AD203B41FA5}">
                      <a16:colId xmlns:a16="http://schemas.microsoft.com/office/drawing/2014/main" val="534783968"/>
                    </a:ext>
                  </a:extLst>
                </a:gridCol>
                <a:gridCol w="1320763">
                  <a:extLst>
                    <a:ext uri="{9D8B030D-6E8A-4147-A177-3AD203B41FA5}">
                      <a16:colId xmlns:a16="http://schemas.microsoft.com/office/drawing/2014/main" val="3955573839"/>
                    </a:ext>
                  </a:extLst>
                </a:gridCol>
                <a:gridCol w="1320763">
                  <a:extLst>
                    <a:ext uri="{9D8B030D-6E8A-4147-A177-3AD203B41FA5}">
                      <a16:colId xmlns:a16="http://schemas.microsoft.com/office/drawing/2014/main" val="875654911"/>
                    </a:ext>
                  </a:extLst>
                </a:gridCol>
              </a:tblGrid>
              <a:tr h="373166">
                <a:tc>
                  <a:txBody>
                    <a:bodyPr/>
                    <a:lstStyle/>
                    <a:p>
                      <a:r>
                        <a:rPr lang="zh-TW" altLang="en-US" sz="1800" baseline="0" dirty="0">
                          <a:latin typeface="Cambria" panose="02040503050406030204" pitchFamily="18" charset="0"/>
                          <a:ea typeface="標楷體" panose="03000509000000000000" pitchFamily="65" charset="-120"/>
                        </a:rPr>
                        <a:t>付款人</a:t>
                      </a:r>
                    </a:p>
                  </a:txBody>
                  <a:tcPr marL="92014" marR="92014" marT="46007" marB="46007"/>
                </a:tc>
                <a:tc>
                  <a:txBody>
                    <a:bodyPr/>
                    <a:lstStyle/>
                    <a:p>
                      <a:r>
                        <a:rPr lang="zh-TW" altLang="en-US" sz="1800" baseline="0" dirty="0">
                          <a:latin typeface="Cambria" panose="02040503050406030204" pitchFamily="18" charset="0"/>
                          <a:ea typeface="標楷體" panose="03000509000000000000" pitchFamily="65" charset="-120"/>
                        </a:rPr>
                        <a:t>收款人</a:t>
                      </a:r>
                    </a:p>
                  </a:txBody>
                  <a:tcPr marL="92014" marR="92014" marT="46007" marB="46007"/>
                </a:tc>
                <a:tc>
                  <a:txBody>
                    <a:bodyPr/>
                    <a:lstStyle/>
                    <a:p>
                      <a:r>
                        <a:rPr lang="zh-TW" altLang="en-US" sz="1800" baseline="0" dirty="0">
                          <a:latin typeface="Cambria" panose="02040503050406030204" pitchFamily="18" charset="0"/>
                          <a:ea typeface="標楷體" panose="03000509000000000000" pitchFamily="65" charset="-120"/>
                        </a:rPr>
                        <a:t>交易金額</a:t>
                      </a:r>
                    </a:p>
                  </a:txBody>
                  <a:tcPr marL="92014" marR="92014" marT="46007" marB="46007"/>
                </a:tc>
                <a:extLst>
                  <a:ext uri="{0D108BD9-81ED-4DB2-BD59-A6C34878D82A}">
                    <a16:rowId xmlns:a16="http://schemas.microsoft.com/office/drawing/2014/main" val="625534288"/>
                  </a:ext>
                </a:extLst>
              </a:tr>
              <a:tr h="373166">
                <a:tc>
                  <a:txBody>
                    <a:bodyPr/>
                    <a:lstStyle/>
                    <a:p>
                      <a:r>
                        <a:rPr lang="en-US" altLang="zh-TW" sz="1800" baseline="0" dirty="0">
                          <a:latin typeface="Cambria" panose="02040503050406030204" pitchFamily="18" charset="0"/>
                          <a:ea typeface="標楷體" panose="03000509000000000000" pitchFamily="65" charset="-120"/>
                        </a:rPr>
                        <a:t>N/A</a:t>
                      </a:r>
                      <a:endParaRPr lang="zh-TW" altLang="en-US" sz="1800" baseline="0" dirty="0">
                        <a:latin typeface="Cambria" panose="02040503050406030204" pitchFamily="18" charset="0"/>
                        <a:ea typeface="標楷體" panose="03000509000000000000" pitchFamily="65" charset="-120"/>
                      </a:endParaRPr>
                    </a:p>
                  </a:txBody>
                  <a:tcPr marL="92014" marR="92014" marT="46007" marB="4600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800" baseline="0" dirty="0">
                          <a:latin typeface="Cambria" panose="02040503050406030204" pitchFamily="18" charset="0"/>
                          <a:ea typeface="標楷體" panose="03000509000000000000" pitchFamily="65" charset="-120"/>
                        </a:rPr>
                        <a:t>軍如</a:t>
                      </a:r>
                    </a:p>
                  </a:txBody>
                  <a:tcPr marL="92014" marR="92014" marT="46007" marB="46007"/>
                </a:tc>
                <a:tc>
                  <a:txBody>
                    <a:bodyPr/>
                    <a:lstStyle/>
                    <a:p>
                      <a:r>
                        <a:rPr lang="en-US" altLang="zh-TW" sz="1800" baseline="0" dirty="0">
                          <a:latin typeface="Cambria" panose="02040503050406030204" pitchFamily="18" charset="0"/>
                          <a:ea typeface="標楷體" panose="03000509000000000000" pitchFamily="65" charset="-120"/>
                        </a:rPr>
                        <a:t>100BTC</a:t>
                      </a:r>
                      <a:endParaRPr lang="zh-TW" altLang="en-US" sz="1800" baseline="0" dirty="0">
                        <a:latin typeface="Cambria" panose="02040503050406030204" pitchFamily="18" charset="0"/>
                        <a:ea typeface="標楷體" panose="03000509000000000000" pitchFamily="65" charset="-120"/>
                      </a:endParaRPr>
                    </a:p>
                  </a:txBody>
                  <a:tcPr marL="92014" marR="92014" marT="46007" marB="46007"/>
                </a:tc>
                <a:extLst>
                  <a:ext uri="{0D108BD9-81ED-4DB2-BD59-A6C34878D82A}">
                    <a16:rowId xmlns:a16="http://schemas.microsoft.com/office/drawing/2014/main" val="832226114"/>
                  </a:ext>
                </a:extLst>
              </a:tr>
              <a:tr h="373166">
                <a:tc>
                  <a:txBody>
                    <a:bodyPr/>
                    <a:lstStyle/>
                    <a:p>
                      <a:r>
                        <a:rPr lang="zh-TW" altLang="en-US" sz="1800" baseline="0" dirty="0">
                          <a:latin typeface="Cambria" panose="02040503050406030204" pitchFamily="18" charset="0"/>
                          <a:ea typeface="標楷體" panose="03000509000000000000" pitchFamily="65" charset="-120"/>
                        </a:rPr>
                        <a:t>軍如</a:t>
                      </a:r>
                    </a:p>
                  </a:txBody>
                  <a:tcPr marL="92014" marR="92014" marT="46007" marB="46007"/>
                </a:tc>
                <a:tc>
                  <a:txBody>
                    <a:bodyPr/>
                    <a:lstStyle/>
                    <a:p>
                      <a:r>
                        <a:rPr lang="zh-TW" altLang="en-US" sz="1800" baseline="0" dirty="0">
                          <a:latin typeface="Cambria" panose="02040503050406030204" pitchFamily="18" charset="0"/>
                          <a:ea typeface="標楷體" panose="03000509000000000000" pitchFamily="65" charset="-120"/>
                        </a:rPr>
                        <a:t>四海</a:t>
                      </a:r>
                    </a:p>
                  </a:txBody>
                  <a:tcPr marL="92014" marR="92014" marT="46007" marB="46007"/>
                </a:tc>
                <a:tc>
                  <a:txBody>
                    <a:bodyPr/>
                    <a:lstStyle/>
                    <a:p>
                      <a:r>
                        <a:rPr lang="en-US" altLang="zh-TW" sz="1800" baseline="0" dirty="0">
                          <a:latin typeface="Cambria" panose="02040503050406030204" pitchFamily="18" charset="0"/>
                          <a:ea typeface="標楷體" panose="03000509000000000000" pitchFamily="65" charset="-120"/>
                        </a:rPr>
                        <a:t>10BTC</a:t>
                      </a:r>
                      <a:endParaRPr lang="zh-TW" altLang="en-US" sz="1800" baseline="0" dirty="0">
                        <a:latin typeface="Cambria" panose="02040503050406030204" pitchFamily="18" charset="0"/>
                        <a:ea typeface="標楷體" panose="03000509000000000000" pitchFamily="65" charset="-120"/>
                      </a:endParaRPr>
                    </a:p>
                  </a:txBody>
                  <a:tcPr marL="92014" marR="92014" marT="46007" marB="46007"/>
                </a:tc>
                <a:extLst>
                  <a:ext uri="{0D108BD9-81ED-4DB2-BD59-A6C34878D82A}">
                    <a16:rowId xmlns:a16="http://schemas.microsoft.com/office/drawing/2014/main" val="3830730481"/>
                  </a:ext>
                </a:extLst>
              </a:tr>
              <a:tr h="373166">
                <a:tc>
                  <a:txBody>
                    <a:bodyPr/>
                    <a:lstStyle/>
                    <a:p>
                      <a:r>
                        <a:rPr lang="zh-TW" altLang="en-US" sz="1800" baseline="0" dirty="0">
                          <a:latin typeface="Cambria" panose="02040503050406030204" pitchFamily="18" charset="0"/>
                          <a:ea typeface="標楷體" panose="03000509000000000000" pitchFamily="65" charset="-120"/>
                        </a:rPr>
                        <a:t>四海</a:t>
                      </a:r>
                    </a:p>
                  </a:txBody>
                  <a:tcPr marL="92014" marR="92014" marT="46007" marB="46007"/>
                </a:tc>
                <a:tc>
                  <a:txBody>
                    <a:bodyPr/>
                    <a:lstStyle/>
                    <a:p>
                      <a:r>
                        <a:rPr lang="zh-TW" altLang="en-US" sz="1800" baseline="0" dirty="0">
                          <a:latin typeface="Cambria" panose="02040503050406030204" pitchFamily="18" charset="0"/>
                          <a:ea typeface="標楷體" panose="03000509000000000000" pitchFamily="65" charset="-120"/>
                        </a:rPr>
                        <a:t>丁丁</a:t>
                      </a:r>
                    </a:p>
                  </a:txBody>
                  <a:tcPr marL="92014" marR="92014" marT="46007" marB="46007"/>
                </a:tc>
                <a:tc>
                  <a:txBody>
                    <a:bodyPr/>
                    <a:lstStyle/>
                    <a:p>
                      <a:r>
                        <a:rPr lang="en-US" altLang="zh-TW" sz="1800" baseline="0" dirty="0">
                          <a:latin typeface="Cambria" panose="02040503050406030204" pitchFamily="18" charset="0"/>
                          <a:ea typeface="標楷體" panose="03000509000000000000" pitchFamily="65" charset="-120"/>
                        </a:rPr>
                        <a:t>69BTC</a:t>
                      </a:r>
                      <a:endParaRPr lang="zh-TW" altLang="en-US" sz="1800" baseline="0" dirty="0">
                        <a:latin typeface="Cambria" panose="02040503050406030204" pitchFamily="18" charset="0"/>
                        <a:ea typeface="標楷體" panose="03000509000000000000" pitchFamily="65" charset="-120"/>
                      </a:endParaRPr>
                    </a:p>
                  </a:txBody>
                  <a:tcPr marL="92014" marR="92014" marT="46007" marB="46007"/>
                </a:tc>
                <a:extLst>
                  <a:ext uri="{0D108BD9-81ED-4DB2-BD59-A6C34878D82A}">
                    <a16:rowId xmlns:a16="http://schemas.microsoft.com/office/drawing/2014/main" val="4214067055"/>
                  </a:ext>
                </a:extLst>
              </a:tr>
            </a:tbl>
          </a:graphicData>
        </a:graphic>
      </p:graphicFrame>
      <p:sp>
        <p:nvSpPr>
          <p:cNvPr id="22" name="文字方塊 21">
            <a:extLst>
              <a:ext uri="{FF2B5EF4-FFF2-40B4-BE49-F238E27FC236}">
                <a16:creationId xmlns:a16="http://schemas.microsoft.com/office/drawing/2014/main" id="{30E4AC12-DB9A-4185-B2CC-4AAC8165FC47}"/>
              </a:ext>
            </a:extLst>
          </p:cNvPr>
          <p:cNvSpPr txBox="1"/>
          <p:nvPr/>
        </p:nvSpPr>
        <p:spPr>
          <a:xfrm>
            <a:off x="3955270" y="2221355"/>
            <a:ext cx="772519" cy="369332"/>
          </a:xfrm>
          <a:prstGeom prst="rect">
            <a:avLst/>
          </a:prstGeom>
          <a:noFill/>
          <a:effectLst/>
        </p:spPr>
        <p:txBody>
          <a:bodyPr wrap="square" rtlCol="0">
            <a:spAutoFit/>
          </a:bodyPr>
          <a:lstStyle/>
          <a:p>
            <a:r>
              <a:rPr lang="en-US" altLang="zh-TW" dirty="0">
                <a:ea typeface="標楷體" panose="03000509000000000000" pitchFamily="65" charset="-120"/>
              </a:rPr>
              <a:t>10BTC</a:t>
            </a:r>
            <a:endParaRPr lang="zh-TW" altLang="en-US" dirty="0">
              <a:ea typeface="標楷體" panose="03000509000000000000" pitchFamily="65" charset="-120"/>
            </a:endParaRPr>
          </a:p>
        </p:txBody>
      </p:sp>
      <p:sp>
        <p:nvSpPr>
          <p:cNvPr id="23" name="文字方塊 22">
            <a:extLst>
              <a:ext uri="{FF2B5EF4-FFF2-40B4-BE49-F238E27FC236}">
                <a16:creationId xmlns:a16="http://schemas.microsoft.com/office/drawing/2014/main" id="{BFA1D5B2-4D8C-4044-9682-589B7A35C991}"/>
              </a:ext>
            </a:extLst>
          </p:cNvPr>
          <p:cNvSpPr txBox="1"/>
          <p:nvPr/>
        </p:nvSpPr>
        <p:spPr>
          <a:xfrm>
            <a:off x="7374823" y="2226529"/>
            <a:ext cx="772519" cy="369332"/>
          </a:xfrm>
          <a:prstGeom prst="rect">
            <a:avLst/>
          </a:prstGeom>
          <a:noFill/>
          <a:effectLst/>
        </p:spPr>
        <p:txBody>
          <a:bodyPr wrap="square" rtlCol="0">
            <a:spAutoFit/>
          </a:bodyPr>
          <a:lstStyle/>
          <a:p>
            <a:r>
              <a:rPr lang="en-US" altLang="zh-TW" dirty="0">
                <a:ea typeface="標楷體" panose="03000509000000000000" pitchFamily="65" charset="-120"/>
              </a:rPr>
              <a:t>69BTC</a:t>
            </a:r>
            <a:endParaRPr lang="zh-TW" altLang="en-US" dirty="0">
              <a:ea typeface="標楷體" panose="03000509000000000000" pitchFamily="65" charset="-120"/>
            </a:endParaRPr>
          </a:p>
        </p:txBody>
      </p:sp>
      <p:pic>
        <p:nvPicPr>
          <p:cNvPr id="25" name="圖片 24">
            <a:extLst>
              <a:ext uri="{FF2B5EF4-FFF2-40B4-BE49-F238E27FC236}">
                <a16:creationId xmlns:a16="http://schemas.microsoft.com/office/drawing/2014/main" id="{2CF5DA17-D341-42CE-962D-72F34773EE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47194" y="2785919"/>
            <a:ext cx="1409536" cy="1409536"/>
          </a:xfrm>
          <a:prstGeom prst="rect">
            <a:avLst/>
          </a:prstGeom>
        </p:spPr>
      </p:pic>
      <p:pic>
        <p:nvPicPr>
          <p:cNvPr id="27" name="圖片 26">
            <a:extLst>
              <a:ext uri="{FF2B5EF4-FFF2-40B4-BE49-F238E27FC236}">
                <a16:creationId xmlns:a16="http://schemas.microsoft.com/office/drawing/2014/main" id="{158BBE49-F8E3-49F1-AF17-CF229A4E43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79420" y="2785087"/>
            <a:ext cx="837900" cy="1411200"/>
          </a:xfrm>
          <a:prstGeom prst="rect">
            <a:avLst/>
          </a:prstGeom>
        </p:spPr>
      </p:pic>
      <p:cxnSp>
        <p:nvCxnSpPr>
          <p:cNvPr id="28" name="直線接點 27">
            <a:extLst>
              <a:ext uri="{FF2B5EF4-FFF2-40B4-BE49-F238E27FC236}">
                <a16:creationId xmlns:a16="http://schemas.microsoft.com/office/drawing/2014/main" id="{3BBD9818-CF68-4E9B-8C3D-16CD90210ECD}"/>
              </a:ext>
            </a:extLst>
          </p:cNvPr>
          <p:cNvCxnSpPr>
            <a:cxnSpLocks/>
          </p:cNvCxnSpPr>
          <p:nvPr/>
        </p:nvCxnSpPr>
        <p:spPr>
          <a:xfrm>
            <a:off x="2361119" y="3965643"/>
            <a:ext cx="0" cy="459623"/>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3" name="直線接點 32">
            <a:extLst>
              <a:ext uri="{FF2B5EF4-FFF2-40B4-BE49-F238E27FC236}">
                <a16:creationId xmlns:a16="http://schemas.microsoft.com/office/drawing/2014/main" id="{0FADFCE3-B60A-4D25-B196-DDB1A429BF5E}"/>
              </a:ext>
            </a:extLst>
          </p:cNvPr>
          <p:cNvCxnSpPr>
            <a:cxnSpLocks/>
          </p:cNvCxnSpPr>
          <p:nvPr/>
        </p:nvCxnSpPr>
        <p:spPr>
          <a:xfrm>
            <a:off x="3211106" y="5340187"/>
            <a:ext cx="673205"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9549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區塊鏈起源</a:t>
            </a:r>
          </a:p>
        </p:txBody>
      </p:sp>
      <p:pic>
        <p:nvPicPr>
          <p:cNvPr id="8" name="內容版面配置區 7">
            <a:extLst>
              <a:ext uri="{FF2B5EF4-FFF2-40B4-BE49-F238E27FC236}">
                <a16:creationId xmlns:a16="http://schemas.microsoft.com/office/drawing/2014/main" id="{E47B4DDD-BD84-42F1-BE31-2D31B5199EF9}"/>
              </a:ext>
            </a:extLst>
          </p:cNvPr>
          <p:cNvPicPr>
            <a:picLocks noGrp="1" noChangeAspect="1"/>
          </p:cNvPicPr>
          <p:nvPr>
            <p:ph idx="1"/>
          </p:nvPr>
        </p:nvPicPr>
        <p:blipFill>
          <a:blip r:embed="rId2"/>
          <a:stretch>
            <a:fillRect/>
          </a:stretch>
        </p:blipFill>
        <p:spPr>
          <a:xfrm>
            <a:off x="3378380" y="3418116"/>
            <a:ext cx="5435240" cy="2881909"/>
          </a:xfrm>
          <a:prstGeom prst="rect">
            <a:avLst/>
          </a:prstGeom>
          <a:ln>
            <a:noFill/>
          </a:ln>
          <a:effectLst>
            <a:softEdge rad="112500"/>
          </a:effectLst>
        </p:spPr>
      </p:pic>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7</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38200" y="1690688"/>
            <a:ext cx="10515600" cy="1477328"/>
          </a:xfrm>
          <a:prstGeom prst="rect">
            <a:avLst/>
          </a:prstGeom>
          <a:noFill/>
          <a:effectLst/>
        </p:spPr>
        <p:txBody>
          <a:bodyPr wrap="square" rtlCol="0">
            <a:spAutoFit/>
          </a:bodyPr>
          <a:lstStyle/>
          <a:p>
            <a:pPr indent="457200" algn="just"/>
            <a:r>
              <a:rPr lang="zh-TW" altLang="en-US" dirty="0">
                <a:ea typeface="標楷體" panose="03000509000000000000" pitchFamily="65" charset="-120"/>
              </a:rPr>
              <a:t>後來四海和丁丁想了想，不對啊！，我們的財產</a:t>
            </a:r>
            <a:r>
              <a:rPr lang="en-US" altLang="zh-TW" dirty="0">
                <a:ea typeface="標楷體" panose="03000509000000000000" pitchFamily="65" charset="-120"/>
              </a:rPr>
              <a:t>(</a:t>
            </a:r>
            <a:r>
              <a:rPr lang="zh-TW" altLang="en-US" dirty="0">
                <a:ea typeface="標楷體" panose="03000509000000000000" pitchFamily="65" charset="-120"/>
              </a:rPr>
              <a:t>交易紀錄</a:t>
            </a:r>
            <a:r>
              <a:rPr lang="en-US" altLang="zh-TW" dirty="0">
                <a:ea typeface="標楷體" panose="03000509000000000000" pitchFamily="65" charset="-120"/>
              </a:rPr>
              <a:t>)</a:t>
            </a:r>
            <a:r>
              <a:rPr lang="zh-TW" altLang="en-US" dirty="0">
                <a:ea typeface="標楷體" panose="03000509000000000000" pitchFamily="65" charset="-120"/>
              </a:rPr>
              <a:t>都儲存在軍如的電腦裡，都是他說了算，我們有什麼保障呢？</a:t>
            </a:r>
            <a:endParaRPr lang="en-US" altLang="zh-TW" dirty="0">
              <a:ea typeface="標楷體" panose="03000509000000000000" pitchFamily="65" charset="-120"/>
            </a:endParaRPr>
          </a:p>
          <a:p>
            <a:pPr indent="457200" algn="just"/>
            <a:endParaRPr lang="en-US" altLang="zh-TW" dirty="0">
              <a:ea typeface="標楷體" panose="03000509000000000000" pitchFamily="65" charset="-120"/>
            </a:endParaRPr>
          </a:p>
          <a:p>
            <a:pPr indent="457200" algn="just"/>
            <a:r>
              <a:rPr lang="zh-TW" altLang="en-US" dirty="0">
                <a:ea typeface="標楷體" panose="03000509000000000000" pitchFamily="65" charset="-120"/>
              </a:rPr>
              <a:t>聽到了這樣的質疑軍如說：沒關西那你們也去買台電腦，我把比特幣帳本複製給你們，讓你們手上也有一份，每個月底來對帳這樣總可以了吧！</a:t>
            </a: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06352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5" name="直線接點 54">
            <a:extLst>
              <a:ext uri="{FF2B5EF4-FFF2-40B4-BE49-F238E27FC236}">
                <a16:creationId xmlns:a16="http://schemas.microsoft.com/office/drawing/2014/main" id="{7B1AEF84-7473-4108-B426-239D2209F66C}"/>
              </a:ext>
            </a:extLst>
          </p:cNvPr>
          <p:cNvCxnSpPr>
            <a:cxnSpLocks/>
            <a:stCxn id="44" idx="0"/>
          </p:cNvCxnSpPr>
          <p:nvPr/>
        </p:nvCxnSpPr>
        <p:spPr>
          <a:xfrm flipH="1" flipV="1">
            <a:off x="7273478" y="1195348"/>
            <a:ext cx="1838841" cy="1783652"/>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9" name="直線接點 48">
            <a:extLst>
              <a:ext uri="{FF2B5EF4-FFF2-40B4-BE49-F238E27FC236}">
                <a16:creationId xmlns:a16="http://schemas.microsoft.com/office/drawing/2014/main" id="{51F7553B-0F0F-40C0-8685-01190C68A032}"/>
              </a:ext>
            </a:extLst>
          </p:cNvPr>
          <p:cNvCxnSpPr>
            <a:cxnSpLocks/>
            <a:stCxn id="43" idx="0"/>
          </p:cNvCxnSpPr>
          <p:nvPr/>
        </p:nvCxnSpPr>
        <p:spPr>
          <a:xfrm flipV="1">
            <a:off x="6144313" y="1273359"/>
            <a:ext cx="0" cy="1705641"/>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7" name="直線接點 46">
            <a:extLst>
              <a:ext uri="{FF2B5EF4-FFF2-40B4-BE49-F238E27FC236}">
                <a16:creationId xmlns:a16="http://schemas.microsoft.com/office/drawing/2014/main" id="{7139F572-C65B-4FD6-9DF7-351874AC5E49}"/>
              </a:ext>
            </a:extLst>
          </p:cNvPr>
          <p:cNvCxnSpPr>
            <a:cxnSpLocks/>
            <a:stCxn id="42" idx="0"/>
          </p:cNvCxnSpPr>
          <p:nvPr/>
        </p:nvCxnSpPr>
        <p:spPr>
          <a:xfrm flipV="1">
            <a:off x="3176307" y="1462021"/>
            <a:ext cx="1997145" cy="1516979"/>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38" name="內容版面配置區 37">
            <a:extLst>
              <a:ext uri="{FF2B5EF4-FFF2-40B4-BE49-F238E27FC236}">
                <a16:creationId xmlns:a16="http://schemas.microsoft.com/office/drawing/2014/main" id="{A050D0B4-21DB-48D0-8168-37384818500A}"/>
              </a:ext>
            </a:extLst>
          </p:cNvPr>
          <p:cNvPicPr>
            <a:picLocks noGrp="1" noChangeAspect="1"/>
          </p:cNvPicPr>
          <p:nvPr>
            <p:ph idx="1"/>
          </p:nvPr>
        </p:nvPicPr>
        <p:blipFill>
          <a:blip r:embed="rId2"/>
          <a:stretch>
            <a:fillRect/>
          </a:stretch>
        </p:blipFill>
        <p:spPr>
          <a:xfrm>
            <a:off x="3320107" y="4357669"/>
            <a:ext cx="5922080" cy="1800000"/>
          </a:xfrm>
        </p:spPr>
      </p:pic>
      <p:pic>
        <p:nvPicPr>
          <p:cNvPr id="30" name="圖片 29">
            <a:extLst>
              <a:ext uri="{FF2B5EF4-FFF2-40B4-BE49-F238E27FC236}">
                <a16:creationId xmlns:a16="http://schemas.microsoft.com/office/drawing/2014/main" id="{2E116309-2A9B-464B-89FD-272177973A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6420" y="3993003"/>
            <a:ext cx="466875" cy="720000"/>
          </a:xfrm>
          <a:prstGeom prst="rect">
            <a:avLst/>
          </a:prstGeom>
        </p:spPr>
      </p:pic>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區塊鏈起源</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8</a:t>
            </a:fld>
            <a:endParaRPr lang="zh-TW" altLang="en-US" dirty="0">
              <a:solidFill>
                <a:schemeClr val="tx1"/>
              </a:solidFill>
              <a:latin typeface="Arial" panose="020B0604020202020204" pitchFamily="34" charset="0"/>
              <a:ea typeface="標楷體" panose="03000509000000000000" pitchFamily="65" charset="-120"/>
            </a:endParaRPr>
          </a:p>
        </p:txBody>
      </p:sp>
      <p:sp>
        <p:nvSpPr>
          <p:cNvPr id="5" name="文字方塊 4">
            <a:extLst>
              <a:ext uri="{FF2B5EF4-FFF2-40B4-BE49-F238E27FC236}">
                <a16:creationId xmlns:a16="http://schemas.microsoft.com/office/drawing/2014/main" id="{F2CDBADC-8C48-4967-BE15-D3EE96C974F1}"/>
              </a:ext>
            </a:extLst>
          </p:cNvPr>
          <p:cNvSpPr txBox="1"/>
          <p:nvPr/>
        </p:nvSpPr>
        <p:spPr>
          <a:xfrm>
            <a:off x="886513" y="6351684"/>
            <a:ext cx="10515600" cy="369332"/>
          </a:xfrm>
          <a:prstGeom prst="rect">
            <a:avLst/>
          </a:prstGeom>
          <a:noFill/>
          <a:effectLst/>
        </p:spPr>
        <p:txBody>
          <a:bodyPr wrap="square" rtlCol="0">
            <a:spAutoFit/>
          </a:bodyPr>
          <a:lstStyle/>
          <a:p>
            <a:pPr algn="ctr"/>
            <a:r>
              <a:rPr lang="zh-TW" altLang="en-US" dirty="0">
                <a:ea typeface="標楷體" panose="03000509000000000000" pitchFamily="65" charset="-120"/>
              </a:rPr>
              <a:t>軍如把比特幣帳本複製給四海和丁丁</a:t>
            </a: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39" name="圖片 38">
            <a:extLst>
              <a:ext uri="{FF2B5EF4-FFF2-40B4-BE49-F238E27FC236}">
                <a16:creationId xmlns:a16="http://schemas.microsoft.com/office/drawing/2014/main" id="{2D79C69A-9E20-4E38-A169-618144ED74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6617" y="3993003"/>
            <a:ext cx="466875" cy="720000"/>
          </a:xfrm>
          <a:prstGeom prst="rect">
            <a:avLst/>
          </a:prstGeom>
        </p:spPr>
      </p:pic>
      <p:pic>
        <p:nvPicPr>
          <p:cNvPr id="40" name="圖片 39">
            <a:extLst>
              <a:ext uri="{FF2B5EF4-FFF2-40B4-BE49-F238E27FC236}">
                <a16:creationId xmlns:a16="http://schemas.microsoft.com/office/drawing/2014/main" id="{CE9365DB-F541-4927-A374-C7B198F3B9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3915" y="3993003"/>
            <a:ext cx="466875" cy="720000"/>
          </a:xfrm>
          <a:prstGeom prst="rect">
            <a:avLst/>
          </a:prstGeom>
        </p:spPr>
      </p:pic>
      <p:pic>
        <p:nvPicPr>
          <p:cNvPr id="42" name="圖片 41">
            <a:extLst>
              <a:ext uri="{FF2B5EF4-FFF2-40B4-BE49-F238E27FC236}">
                <a16:creationId xmlns:a16="http://schemas.microsoft.com/office/drawing/2014/main" id="{480E180A-F3E4-430F-9B51-C1AAF2ED92D1}"/>
              </a:ext>
            </a:extLst>
          </p:cNvPr>
          <p:cNvPicPr>
            <a:picLocks noChangeAspect="1"/>
          </p:cNvPicPr>
          <p:nvPr/>
        </p:nvPicPr>
        <p:blipFill>
          <a:blip r:embed="rId4"/>
          <a:stretch>
            <a:fillRect/>
          </a:stretch>
        </p:blipFill>
        <p:spPr>
          <a:xfrm>
            <a:off x="1987903" y="2979000"/>
            <a:ext cx="2376808" cy="900000"/>
          </a:xfrm>
          <a:prstGeom prst="rect">
            <a:avLst/>
          </a:prstGeom>
        </p:spPr>
      </p:pic>
      <p:pic>
        <p:nvPicPr>
          <p:cNvPr id="43" name="圖片 42">
            <a:extLst>
              <a:ext uri="{FF2B5EF4-FFF2-40B4-BE49-F238E27FC236}">
                <a16:creationId xmlns:a16="http://schemas.microsoft.com/office/drawing/2014/main" id="{4F0588E9-D092-4FF6-AF41-B3EE4441AEB8}"/>
              </a:ext>
            </a:extLst>
          </p:cNvPr>
          <p:cNvPicPr>
            <a:picLocks noChangeAspect="1"/>
          </p:cNvPicPr>
          <p:nvPr/>
        </p:nvPicPr>
        <p:blipFill>
          <a:blip r:embed="rId4"/>
          <a:stretch>
            <a:fillRect/>
          </a:stretch>
        </p:blipFill>
        <p:spPr>
          <a:xfrm>
            <a:off x="4955909" y="2979000"/>
            <a:ext cx="2376808" cy="900000"/>
          </a:xfrm>
          <a:prstGeom prst="rect">
            <a:avLst/>
          </a:prstGeom>
        </p:spPr>
      </p:pic>
      <p:pic>
        <p:nvPicPr>
          <p:cNvPr id="44" name="圖片 43">
            <a:extLst>
              <a:ext uri="{FF2B5EF4-FFF2-40B4-BE49-F238E27FC236}">
                <a16:creationId xmlns:a16="http://schemas.microsoft.com/office/drawing/2014/main" id="{29D51394-5364-4BDE-B965-84BE5152A2E1}"/>
              </a:ext>
            </a:extLst>
          </p:cNvPr>
          <p:cNvPicPr>
            <a:picLocks noChangeAspect="1"/>
          </p:cNvPicPr>
          <p:nvPr/>
        </p:nvPicPr>
        <p:blipFill>
          <a:blip r:embed="rId4"/>
          <a:stretch>
            <a:fillRect/>
          </a:stretch>
        </p:blipFill>
        <p:spPr>
          <a:xfrm>
            <a:off x="7923915" y="2979000"/>
            <a:ext cx="2376808" cy="900000"/>
          </a:xfrm>
          <a:prstGeom prst="rect">
            <a:avLst/>
          </a:prstGeom>
        </p:spPr>
      </p:pic>
      <p:pic>
        <p:nvPicPr>
          <p:cNvPr id="46" name="圖片 45">
            <a:extLst>
              <a:ext uri="{FF2B5EF4-FFF2-40B4-BE49-F238E27FC236}">
                <a16:creationId xmlns:a16="http://schemas.microsoft.com/office/drawing/2014/main" id="{B446B72D-ACC1-49FA-BA21-855E6A018B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50206" y="295348"/>
            <a:ext cx="2691589" cy="1800000"/>
          </a:xfrm>
          <a:prstGeom prst="rect">
            <a:avLst/>
          </a:prstGeom>
        </p:spPr>
      </p:pic>
      <p:sp>
        <p:nvSpPr>
          <p:cNvPr id="58" name="文字方塊 57">
            <a:extLst>
              <a:ext uri="{FF2B5EF4-FFF2-40B4-BE49-F238E27FC236}">
                <a16:creationId xmlns:a16="http://schemas.microsoft.com/office/drawing/2014/main" id="{31C05BF2-2E2A-487F-9F78-03DBD2966C06}"/>
              </a:ext>
            </a:extLst>
          </p:cNvPr>
          <p:cNvSpPr txBox="1"/>
          <p:nvPr/>
        </p:nvSpPr>
        <p:spPr>
          <a:xfrm>
            <a:off x="5641197" y="923522"/>
            <a:ext cx="1106154" cy="646331"/>
          </a:xfrm>
          <a:prstGeom prst="rect">
            <a:avLst/>
          </a:prstGeom>
          <a:noFill/>
          <a:effectLst/>
        </p:spPr>
        <p:txBody>
          <a:bodyPr wrap="square" rtlCol="0">
            <a:spAutoFit/>
          </a:bodyPr>
          <a:lstStyle/>
          <a:p>
            <a:r>
              <a:rPr lang="zh-TW" altLang="en-US" dirty="0">
                <a:ea typeface="標楷體" panose="03000509000000000000" pitchFamily="65" charset="-120"/>
              </a:rPr>
              <a:t>網際網路</a:t>
            </a:r>
            <a:endParaRPr lang="en-US" altLang="zh-TW" dirty="0">
              <a:ea typeface="標楷體" panose="03000509000000000000" pitchFamily="65" charset="-120"/>
            </a:endParaRPr>
          </a:p>
          <a:p>
            <a:r>
              <a:rPr lang="en-US" altLang="zh-TW" dirty="0">
                <a:ea typeface="標楷體" panose="03000509000000000000" pitchFamily="65" charset="-120"/>
              </a:rPr>
              <a:t>Internet</a:t>
            </a:r>
            <a:endParaRPr lang="zh-TW" altLang="en-US" dirty="0">
              <a:ea typeface="標楷體" panose="03000509000000000000" pitchFamily="65" charset="-120"/>
            </a:endParaRPr>
          </a:p>
        </p:txBody>
      </p:sp>
    </p:spTree>
    <p:extLst>
      <p:ext uri="{BB962C8B-B14F-4D97-AF65-F5344CB8AC3E}">
        <p14:creationId xmlns:p14="http://schemas.microsoft.com/office/powerpoint/2010/main" val="1559009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07CE69-4A62-462A-B9F5-99A74A855F41}"/>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zh-TW" altLang="en-US" dirty="0">
                <a:latin typeface="Arial" panose="020B0604020202020204" pitchFamily="34" charset="0"/>
                <a:ea typeface="標楷體" panose="03000509000000000000" pitchFamily="65" charset="-120"/>
              </a:rPr>
              <a:t>區塊鏈中心教條：</a:t>
            </a:r>
            <a:r>
              <a:rPr lang="en-US" altLang="zh-TW" dirty="0">
                <a:latin typeface="Arial" panose="020B0604020202020204" pitchFamily="34" charset="0"/>
                <a:ea typeface="標楷體" panose="03000509000000000000" pitchFamily="65" charset="-120"/>
              </a:rPr>
              <a:t>51%</a:t>
            </a:r>
            <a:r>
              <a:rPr lang="zh-TW" altLang="en-US" dirty="0">
                <a:latin typeface="Arial" panose="020B0604020202020204" pitchFamily="34" charset="0"/>
                <a:ea typeface="標楷體" panose="03000509000000000000" pitchFamily="65" charset="-120"/>
              </a:rPr>
              <a:t> 規則</a:t>
            </a:r>
          </a:p>
        </p:txBody>
      </p:sp>
      <p:sp>
        <p:nvSpPr>
          <p:cNvPr id="4" name="投影片編號版面配置區 3">
            <a:extLst>
              <a:ext uri="{FF2B5EF4-FFF2-40B4-BE49-F238E27FC236}">
                <a16:creationId xmlns:a16="http://schemas.microsoft.com/office/drawing/2014/main" id="{76E943C4-6A1A-42BB-B8BE-75D75AE1D3E4}"/>
              </a:ext>
            </a:extLst>
          </p:cNvPr>
          <p:cNvSpPr>
            <a:spLocks noGrp="1"/>
          </p:cNvSpPr>
          <p:nvPr>
            <p:ph type="sldNum" sz="quarter" idx="12"/>
          </p:nvPr>
        </p:nvSpPr>
        <p:spPr>
          <a:xfrm>
            <a:off x="10735294" y="6356350"/>
            <a:ext cx="618506" cy="365125"/>
          </a:xfrm>
          <a:effectLst>
            <a:outerShdw blurRad="50800" dist="38100" dir="2700000" algn="tl" rotWithShape="0">
              <a:prstClr val="black">
                <a:alpha val="40000"/>
              </a:prstClr>
            </a:outerShdw>
          </a:effectLst>
        </p:spPr>
        <p:txBody>
          <a:bodyPr/>
          <a:lstStyle/>
          <a:p>
            <a:fld id="{0C394AB4-E02D-48DB-9D80-557DD619F023}" type="slidenum">
              <a:rPr lang="zh-TW" altLang="en-US" smtClean="0">
                <a:solidFill>
                  <a:schemeClr val="tx1"/>
                </a:solidFill>
                <a:latin typeface="Arial" panose="020B0604020202020204" pitchFamily="34" charset="0"/>
                <a:ea typeface="標楷體" panose="03000509000000000000" pitchFamily="65" charset="-120"/>
              </a:rPr>
              <a:t>9</a:t>
            </a:fld>
            <a:endParaRPr lang="zh-TW" altLang="en-US" dirty="0">
              <a:solidFill>
                <a:schemeClr val="tx1"/>
              </a:solidFill>
              <a:latin typeface="Arial" panose="020B0604020202020204" pitchFamily="34" charset="0"/>
              <a:ea typeface="標楷體" panose="03000509000000000000" pitchFamily="65" charset="-120"/>
            </a:endParaRPr>
          </a:p>
        </p:txBody>
      </p:sp>
      <p:cxnSp>
        <p:nvCxnSpPr>
          <p:cNvPr id="6" name="直線接點 5">
            <a:extLst>
              <a:ext uri="{FF2B5EF4-FFF2-40B4-BE49-F238E27FC236}">
                <a16:creationId xmlns:a16="http://schemas.microsoft.com/office/drawing/2014/main" id="{3BF9FDA4-F600-4223-8796-89BFBA173E53}"/>
              </a:ext>
            </a:extLst>
          </p:cNvPr>
          <p:cNvCxnSpPr>
            <a:cxnSpLocks/>
          </p:cNvCxnSpPr>
          <p:nvPr/>
        </p:nvCxnSpPr>
        <p:spPr>
          <a:xfrm>
            <a:off x="838200" y="1351185"/>
            <a:ext cx="1893073" cy="0"/>
          </a:xfrm>
          <a:prstGeom prst="line">
            <a:avLst/>
          </a:prstGeom>
          <a:ln w="38100">
            <a:solidFill>
              <a:schemeClr val="tx2"/>
            </a:solidFill>
            <a:prstDash val="solid"/>
            <a:headEnd type="none" w="med" len="med"/>
            <a:tailEnd type="triangle" w="med" len="med"/>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BEC27C68-6BF0-4F62-BADA-CEBB273325D5}"/>
              </a:ext>
            </a:extLst>
          </p:cNvPr>
          <p:cNvSpPr txBox="1"/>
          <p:nvPr/>
        </p:nvSpPr>
        <p:spPr>
          <a:xfrm>
            <a:off x="838200" y="1690688"/>
            <a:ext cx="10515600" cy="369332"/>
          </a:xfrm>
          <a:prstGeom prst="rect">
            <a:avLst/>
          </a:prstGeom>
          <a:noFill/>
          <a:effectLst/>
        </p:spPr>
        <p:txBody>
          <a:bodyPr wrap="square" rtlCol="0">
            <a:spAutoFit/>
          </a:bodyPr>
          <a:lstStyle/>
          <a:p>
            <a:r>
              <a:rPr lang="zh-TW" altLang="en-US" dirty="0">
                <a:ea typeface="標楷體" panose="03000509000000000000" pitchFamily="65" charset="-120"/>
              </a:rPr>
              <a:t>若有人篡改比特幣帳本，對帳時發生不符，一狀告到法院，所調查出的資料又能相信誰呢！？</a:t>
            </a:r>
          </a:p>
        </p:txBody>
      </p:sp>
      <p:pic>
        <p:nvPicPr>
          <p:cNvPr id="9" name="圖片 8">
            <a:extLst>
              <a:ext uri="{FF2B5EF4-FFF2-40B4-BE49-F238E27FC236}">
                <a16:creationId xmlns:a16="http://schemas.microsoft.com/office/drawing/2014/main" id="{D50E25AF-40B1-4F6D-9B99-27D01DA088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8691" y="3189066"/>
            <a:ext cx="2565867" cy="1375144"/>
          </a:xfrm>
          <a:prstGeom prst="rect">
            <a:avLst/>
          </a:prstGeom>
          <a:effectLst>
            <a:outerShdw blurRad="50800" dist="38100" dir="2700000" algn="tl" rotWithShape="0">
              <a:prstClr val="black">
                <a:alpha val="40000"/>
              </a:prstClr>
            </a:outerShdw>
          </a:effectLst>
        </p:spPr>
      </p:pic>
      <p:pic>
        <p:nvPicPr>
          <p:cNvPr id="11" name="圖片 10">
            <a:extLst>
              <a:ext uri="{FF2B5EF4-FFF2-40B4-BE49-F238E27FC236}">
                <a16:creationId xmlns:a16="http://schemas.microsoft.com/office/drawing/2014/main" id="{2B55686C-DE41-40D6-8586-F70C7DB1FB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5001" y="4145028"/>
            <a:ext cx="1576898" cy="1182673"/>
          </a:xfrm>
          <a:prstGeom prst="rect">
            <a:avLst/>
          </a:prstGeom>
          <a:effectLst>
            <a:outerShdw blurRad="50800" dist="38100" dir="2700000" algn="tl" rotWithShape="0">
              <a:prstClr val="black">
                <a:alpha val="40000"/>
              </a:prstClr>
            </a:outerShdw>
          </a:effectLst>
        </p:spPr>
      </p:pic>
      <p:pic>
        <p:nvPicPr>
          <p:cNvPr id="13" name="圖片 12">
            <a:extLst>
              <a:ext uri="{FF2B5EF4-FFF2-40B4-BE49-F238E27FC236}">
                <a16:creationId xmlns:a16="http://schemas.microsoft.com/office/drawing/2014/main" id="{21557897-ED87-442F-94DB-C445CD7AEF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54262" y="4394325"/>
            <a:ext cx="1395056" cy="97871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338468"/>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990</TotalTime>
  <Words>4468</Words>
  <Application>Microsoft Office PowerPoint</Application>
  <PresentationFormat>寬螢幕</PresentationFormat>
  <Paragraphs>375</Paragraphs>
  <Slides>42</Slides>
  <Notes>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42</vt:i4>
      </vt:variant>
    </vt:vector>
  </HeadingPairs>
  <TitlesOfParts>
    <vt:vector size="47" baseType="lpstr">
      <vt:lpstr>Arial</vt:lpstr>
      <vt:lpstr>Calibri</vt:lpstr>
      <vt:lpstr>Calibri Light</vt:lpstr>
      <vt:lpstr>Cambria</vt:lpstr>
      <vt:lpstr>Office 佈景主題</vt:lpstr>
      <vt:lpstr>區塊鏈 </vt:lpstr>
      <vt:lpstr>章節</vt:lpstr>
      <vt:lpstr>區塊鏈 ?</vt:lpstr>
      <vt:lpstr>「區塊鏈 +」 「物聯網 +」</vt:lpstr>
      <vt:lpstr>區塊鏈起源</vt:lpstr>
      <vt:lpstr>區塊鏈起源</vt:lpstr>
      <vt:lpstr>區塊鏈起源</vt:lpstr>
      <vt:lpstr>區塊鏈起源</vt:lpstr>
      <vt:lpstr>區塊鏈中心教條：51% 規則</vt:lpstr>
      <vt:lpstr>假設情況1</vt:lpstr>
      <vt:lpstr>假設情況2</vt:lpstr>
      <vt:lpstr>區塊鏈中心教條：51% 規則</vt:lpstr>
      <vt:lpstr>實際運行方式</vt:lpstr>
      <vt:lpstr>實際運行方式</vt:lpstr>
      <vt:lpstr>比特幣的區塊鏈</vt:lpstr>
      <vt:lpstr>採礦的目的</vt:lpstr>
      <vt:lpstr>採礦的目的</vt:lpstr>
      <vt:lpstr>礦工獎勵金逐漸減少</vt:lpstr>
      <vt:lpstr>比特幣區塊鏈問題</vt:lpstr>
      <vt:lpstr>透過「中心化」解決交易緩慢問題</vt:lpstr>
      <vt:lpstr>透過「中心化」解決交易緩慢問題</vt:lpstr>
      <vt:lpstr>雷電網路的特性</vt:lpstr>
      <vt:lpstr>中心化</vt:lpstr>
      <vt:lpstr>比特幣區塊鏈總結</vt:lpstr>
      <vt:lpstr>區塊鏈真相</vt:lpstr>
      <vt:lpstr>公有鏈</vt:lpstr>
      <vt:lpstr>聯盟鏈</vt:lpstr>
      <vt:lpstr>私有鏈</vt:lpstr>
      <vt:lpstr>區塊鏈為什麼不代表「去中心化」</vt:lpstr>
      <vt:lpstr>區塊鏈為什麼不代表「不可篡改」</vt:lpstr>
      <vt:lpstr>區塊鏈為什麼不代表「可以信任」</vt:lpstr>
      <vt:lpstr>去中心化的系統效率比較高？</vt:lpstr>
      <vt:lpstr>去中心化只有優點沒有缺點嗎？</vt:lpstr>
      <vt:lpstr>拜占庭演算法？區塊鏈為何要搞得這麼複雜？</vt:lpstr>
      <vt:lpstr>增加區塊鏈運作效率？</vt:lpstr>
      <vt:lpstr>為區塊鏈而區塊鏈</vt:lpstr>
      <vt:lpstr>經由區塊鏈認證過的律師可以信任？</vt:lpstr>
      <vt:lpstr>病歷上鏈保險理賠轉診不用等？</vt:lpstr>
      <vt:lpstr>學歷證明區塊鏈串聯你所有學經歷文件？</vt:lpstr>
      <vt:lpstr>總結</vt:lpstr>
      <vt:lpstr>參考資料</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承翰 吳</dc:creator>
  <cp:lastModifiedBy>承翰 吳</cp:lastModifiedBy>
  <cp:revision>440</cp:revision>
  <dcterms:created xsi:type="dcterms:W3CDTF">2022-04-05T07:05:50Z</dcterms:created>
  <dcterms:modified xsi:type="dcterms:W3CDTF">2022-04-08T08:17:24Z</dcterms:modified>
</cp:coreProperties>
</file>

<file path=docProps/thumbnail.jpeg>
</file>